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40"/>
  </p:notesMasterIdLst>
  <p:handoutMasterIdLst>
    <p:handoutMasterId r:id="rId41"/>
  </p:handoutMasterIdLst>
  <p:sldIdLst>
    <p:sldId id="631" r:id="rId2"/>
    <p:sldId id="749" r:id="rId3"/>
    <p:sldId id="750" r:id="rId4"/>
    <p:sldId id="751" r:id="rId5"/>
    <p:sldId id="786" r:id="rId6"/>
    <p:sldId id="779" r:id="rId7"/>
    <p:sldId id="787" r:id="rId8"/>
    <p:sldId id="788" r:id="rId9"/>
    <p:sldId id="771" r:id="rId10"/>
    <p:sldId id="772" r:id="rId11"/>
    <p:sldId id="753" r:id="rId12"/>
    <p:sldId id="778" r:id="rId13"/>
    <p:sldId id="782" r:id="rId14"/>
    <p:sldId id="777" r:id="rId15"/>
    <p:sldId id="776" r:id="rId16"/>
    <p:sldId id="775" r:id="rId17"/>
    <p:sldId id="754" r:id="rId18"/>
    <p:sldId id="755" r:id="rId19"/>
    <p:sldId id="757" r:id="rId20"/>
    <p:sldId id="758" r:id="rId21"/>
    <p:sldId id="759" r:id="rId22"/>
    <p:sldId id="760" r:id="rId23"/>
    <p:sldId id="761" r:id="rId24"/>
    <p:sldId id="769" r:id="rId25"/>
    <p:sldId id="768" r:id="rId26"/>
    <p:sldId id="774" r:id="rId27"/>
    <p:sldId id="764" r:id="rId28"/>
    <p:sldId id="766" r:id="rId29"/>
    <p:sldId id="783" r:id="rId30"/>
    <p:sldId id="784" r:id="rId31"/>
    <p:sldId id="717" r:id="rId32"/>
    <p:sldId id="720" r:id="rId33"/>
    <p:sldId id="780" r:id="rId34"/>
    <p:sldId id="781" r:id="rId35"/>
    <p:sldId id="722" r:id="rId36"/>
    <p:sldId id="723" r:id="rId37"/>
    <p:sldId id="724" r:id="rId38"/>
    <p:sldId id="343" r:id="rId39"/>
  </p:sldIdLst>
  <p:sldSz cx="9144000" cy="6858000" type="screen4x3"/>
  <p:notesSz cx="6648450" cy="97742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ECFF"/>
    <a:srgbClr val="BBE4F7"/>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5" autoAdjust="0"/>
    <p:restoredTop sz="94638" autoAdjust="0"/>
  </p:normalViewPr>
  <p:slideViewPr>
    <p:cSldViewPr>
      <p:cViewPr varScale="1">
        <p:scale>
          <a:sx n="86" d="100"/>
          <a:sy n="86" d="100"/>
        </p:scale>
        <p:origin x="-10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313" cy="490538"/>
          </a:xfrm>
          <a:prstGeom prst="rect">
            <a:avLst/>
          </a:prstGeom>
        </p:spPr>
        <p:txBody>
          <a:bodyPr vert="horz" lIns="90194" tIns="45097" rIns="90194" bIns="45097"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765550" y="0"/>
            <a:ext cx="2881313" cy="490538"/>
          </a:xfrm>
          <a:prstGeom prst="rect">
            <a:avLst/>
          </a:prstGeom>
        </p:spPr>
        <p:txBody>
          <a:bodyPr vert="horz" lIns="90194" tIns="45097" rIns="90194" bIns="45097" rtlCol="0"/>
          <a:lstStyle>
            <a:lvl1pPr algn="r" eaLnBrk="1" hangingPunct="1">
              <a:defRPr sz="1200">
                <a:cs typeface="Arial" charset="0"/>
              </a:defRPr>
            </a:lvl1pPr>
          </a:lstStyle>
          <a:p>
            <a:pPr>
              <a:defRPr/>
            </a:pPr>
            <a:fld id="{211B166F-F304-4F53-A916-7B8B9E689D30}" type="datetimeFigureOut">
              <a:rPr lang="el-GR"/>
              <a:pPr>
                <a:defRPr/>
              </a:pPr>
              <a:t>7/11/2017</a:t>
            </a:fld>
            <a:endParaRPr lang="el-GR"/>
          </a:p>
        </p:txBody>
      </p:sp>
      <p:sp>
        <p:nvSpPr>
          <p:cNvPr id="4" name="Footer Placeholder 3"/>
          <p:cNvSpPr>
            <a:spLocks noGrp="1"/>
          </p:cNvSpPr>
          <p:nvPr>
            <p:ph type="ftr" sz="quarter" idx="2"/>
          </p:nvPr>
        </p:nvSpPr>
        <p:spPr>
          <a:xfrm>
            <a:off x="0" y="9282113"/>
            <a:ext cx="2881313" cy="490537"/>
          </a:xfrm>
          <a:prstGeom prst="rect">
            <a:avLst/>
          </a:prstGeom>
        </p:spPr>
        <p:txBody>
          <a:bodyPr vert="horz" lIns="90194" tIns="45097" rIns="90194" bIns="45097"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765550" y="9282113"/>
            <a:ext cx="2881313" cy="490537"/>
          </a:xfrm>
          <a:prstGeom prst="rect">
            <a:avLst/>
          </a:prstGeom>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1313"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767138" y="0"/>
            <a:ext cx="2881312"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07/11/2017</a:t>
            </a:fld>
            <a:endParaRPr lang="en-GB"/>
          </a:p>
        </p:txBody>
      </p:sp>
      <p:sp>
        <p:nvSpPr>
          <p:cNvPr id="81924" name="Rectangle 4"/>
          <p:cNvSpPr>
            <a:spLocks noGrp="1" noRot="1" noChangeAspect="1" noChangeArrowheads="1" noTextEdit="1"/>
          </p:cNvSpPr>
          <p:nvPr>
            <p:ph type="sldImg" idx="2"/>
          </p:nvPr>
        </p:nvSpPr>
        <p:spPr bwMode="auto">
          <a:xfrm>
            <a:off x="881063" y="731838"/>
            <a:ext cx="4886325" cy="366553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885825" y="4641850"/>
            <a:ext cx="4876800" cy="4400550"/>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0" y="9283700"/>
            <a:ext cx="2881313"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767138" y="9283700"/>
            <a:ext cx="2881312"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l-GR" altLang="el-GR" smtClean="0"/>
          </a:p>
        </p:txBody>
      </p:sp>
      <p:sp>
        <p:nvSpPr>
          <p:cNvPr id="96260" name="Slide Number Placeholder 3"/>
          <p:cNvSpPr>
            <a:spLocks noGrp="1"/>
          </p:cNvSpPr>
          <p:nvPr>
            <p:ph type="sldNum" sz="quarter" idx="5"/>
          </p:nvPr>
        </p:nvSpPr>
        <p:spPr>
          <a:noFill/>
        </p:spPr>
        <p:txBody>
          <a:bodyPr/>
          <a:lstStyle/>
          <a:p>
            <a:fld id="{BD1A37F0-C761-4F5A-BE84-720CAFBA8E65}" type="slidenum">
              <a:rPr lang="en-GB" altLang="el-GR" smtClean="0"/>
              <a:pPr/>
              <a:t>21</a:t>
            </a:fld>
            <a:endParaRPr lang="en-GB"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11/7/2017</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11/7/2017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11/7/2017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11/7/2017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11/7/2017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11/7/2017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11/7/2017</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11/7/2017</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11/7/2017</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11/7/2017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11/7/2017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11/7/2017</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7" y="2204864"/>
            <a:ext cx="8136904" cy="1800200"/>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600" b="1" dirty="0" smtClean="0">
                <a:solidFill>
                  <a:srgbClr val="CCECFF"/>
                </a:solidFill>
              </a:rPr>
              <a:t/>
            </a:r>
            <a:br>
              <a:rPr lang="el-GR" sz="2600" b="1" dirty="0" smtClean="0">
                <a:solidFill>
                  <a:srgbClr val="CCECFF"/>
                </a:solidFill>
              </a:rPr>
            </a:br>
            <a:r>
              <a:rPr lang="el-GR" sz="3200" b="1" dirty="0" smtClean="0">
                <a:solidFill>
                  <a:schemeClr val="tx1">
                    <a:lumMod val="95000"/>
                  </a:schemeClr>
                </a:solidFill>
              </a:rPr>
              <a:t>Κανονισμός (ΕΕ) 2016/679 και επεξεργασία ιατρικών, γενετικών και βιομετρικών δεδομένων </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395536" y="4221088"/>
            <a:ext cx="8352928" cy="1728862"/>
          </a:xfrm>
          <a:effectLst>
            <a:outerShdw dist="35921" dir="2700000" algn="ctr" rotWithShape="0">
              <a:schemeClr val="bg2"/>
            </a:outerShdw>
          </a:effectLst>
        </p:spPr>
        <p:txBody>
          <a:bodyPr/>
          <a:lstStyle/>
          <a:p>
            <a:pPr algn="l" eaLnBrk="1" hangingPunct="1">
              <a:defRPr/>
            </a:pPr>
            <a:r>
              <a:rPr lang="el-GR" sz="2400" b="1" dirty="0" smtClean="0"/>
              <a:t>Επίτροπος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dirty="0" smtClean="0"/>
              <a:t>                                                              </a:t>
            </a:r>
            <a:r>
              <a:rPr lang="el-GR" sz="2200" dirty="0" smtClean="0"/>
              <a:t>Νοέμβριος 2017</a:t>
            </a:r>
          </a:p>
          <a:p>
            <a:pPr algn="l" eaLnBrk="1" hangingPunct="1">
              <a:defRPr/>
            </a:pPr>
            <a:endParaRPr lang="el-G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913"/>
            <a:ext cx="8569077" cy="5686425"/>
          </a:xfrm>
        </p:spPr>
        <p:txBody>
          <a:bodyPr/>
          <a:lstStyle/>
          <a:p>
            <a:pPr lvl="4">
              <a:buFontTx/>
              <a:buNone/>
              <a:defRPr/>
            </a:pPr>
            <a:endParaRPr lang="el-GR" sz="1000" dirty="0" smtClean="0"/>
          </a:p>
          <a:p>
            <a:pPr>
              <a:buNone/>
              <a:defRPr/>
            </a:pPr>
            <a:r>
              <a:rPr lang="el-GR" sz="1900" dirty="0" smtClean="0">
                <a:effectLst>
                  <a:outerShdw blurRad="38100" dist="38100" dir="2700000" algn="tl">
                    <a:srgbClr val="000000">
                      <a:alpha val="43137"/>
                    </a:srgbClr>
                  </a:outerShdw>
                </a:effectLst>
              </a:rPr>
              <a:t>(</a:t>
            </a:r>
            <a:r>
              <a:rPr lang="el-GR" sz="1900" dirty="0" smtClean="0"/>
              <a:t>δ) αφορά σε δραστηριότητες ιδρύματος, οργάνωσης ή άλλου μη κερδοσκοπικού φορέα με πολιτικό, φιλοσοφικό, θρησκευτικό ή συνδικαλιστικό στόχο – αφορά τα μέλη ή τα πρώην μέλη του ή πρόσωπα που έχουν τακτική επικοινωνία μαζί του και τα δεδομένα δεν κοινοποιούνται σε τρίτους</a:t>
            </a:r>
          </a:p>
          <a:p>
            <a:pPr lvl="3">
              <a:buNone/>
              <a:defRPr/>
            </a:pPr>
            <a:endParaRPr lang="el-GR" sz="700" dirty="0" smtClean="0"/>
          </a:p>
          <a:p>
            <a:pPr>
              <a:buNone/>
              <a:defRPr/>
            </a:pPr>
            <a:r>
              <a:rPr lang="el-GR" sz="1900" dirty="0" smtClean="0"/>
              <a:t>(ε) αφορά σε δεδομένα που έχουν δημοσιοποιηθεί από το άτομο</a:t>
            </a:r>
          </a:p>
          <a:p>
            <a:pPr lvl="3">
              <a:buNone/>
              <a:defRPr/>
            </a:pPr>
            <a:endParaRPr lang="el-GR" sz="700" dirty="0" smtClean="0"/>
          </a:p>
          <a:p>
            <a:pPr>
              <a:buNone/>
              <a:defRPr/>
            </a:pPr>
            <a:r>
              <a:rPr lang="el-GR" sz="1900" dirty="0" smtClean="0"/>
              <a:t>(στ) αφορά σε θεμελίωση, άσκηση ή υποστήριξη νομικών αξιώσεων </a:t>
            </a:r>
          </a:p>
          <a:p>
            <a:pPr lvl="3">
              <a:buNone/>
              <a:defRPr/>
            </a:pPr>
            <a:endParaRPr lang="el-GR" sz="700" dirty="0" smtClean="0"/>
          </a:p>
          <a:p>
            <a:pPr>
              <a:buNone/>
              <a:defRPr/>
            </a:pPr>
            <a:r>
              <a:rPr lang="el-GR" sz="1900" dirty="0" smtClean="0"/>
              <a:t>(ζ) αφορά σε λόγους ουσιαστικού δημόσιου συμφέροντος</a:t>
            </a:r>
          </a:p>
          <a:p>
            <a:pPr lvl="3">
              <a:buNone/>
              <a:defRPr/>
            </a:pPr>
            <a:endParaRPr lang="el-GR" sz="700" dirty="0" smtClean="0"/>
          </a:p>
          <a:p>
            <a:pPr>
              <a:buNone/>
              <a:defRPr/>
            </a:pPr>
            <a:r>
              <a:rPr lang="el-GR" sz="1900" dirty="0" smtClean="0"/>
              <a:t>(η) </a:t>
            </a:r>
            <a:r>
              <a:rPr lang="el-GR" sz="1900" dirty="0" smtClean="0">
                <a:solidFill>
                  <a:srgbClr val="FFFF00"/>
                </a:solidFill>
              </a:rPr>
              <a:t>αφορά σε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 ή σύμβασης με επαγγελματία στον τομέα της υγείας  που τηρεί το επαγγελματικό απόρρητο</a:t>
            </a:r>
          </a:p>
          <a:p>
            <a:pPr lvl="5">
              <a:buNone/>
              <a:defRPr/>
            </a:pPr>
            <a:endParaRPr lang="el-GR" sz="700" dirty="0" smtClean="0">
              <a:solidFill>
                <a:srgbClr val="FFFF00"/>
              </a:solidFill>
            </a:endParaRPr>
          </a:p>
          <a:p>
            <a:pPr>
              <a:buNone/>
              <a:defRPr/>
            </a:pPr>
            <a:r>
              <a:rPr lang="el-GR" sz="1900" dirty="0" smtClean="0"/>
              <a:t>(θ) </a:t>
            </a:r>
            <a:r>
              <a:rPr lang="el-GR" sz="1900" dirty="0" smtClean="0">
                <a:solidFill>
                  <a:srgbClr val="FFFF00"/>
                </a:solidFill>
              </a:rPr>
              <a:t>αφορά σε λόγους δημόσιου συμφέροντος: π.χ. δημόσια υγεία</a:t>
            </a:r>
            <a:r>
              <a:rPr lang="el-GR" sz="1900" dirty="0" smtClean="0"/>
              <a:t>, διασφάλιση υψηλών προτύπων ποιότητας και </a:t>
            </a:r>
            <a:r>
              <a:rPr lang="el-GR" sz="1900" dirty="0" smtClean="0">
                <a:solidFill>
                  <a:srgbClr val="FFFF00"/>
                </a:solidFill>
              </a:rPr>
              <a:t>ασφάλειας της υγειονομικής περίθαλψης και φαρμάκων ή των ιατροτεχνολογικών προϊόντων</a:t>
            </a:r>
          </a:p>
          <a:p>
            <a:pPr lvl="3">
              <a:buNone/>
              <a:defRPr/>
            </a:pPr>
            <a:endParaRPr lang="el-GR" sz="700" dirty="0" smtClean="0">
              <a:solidFill>
                <a:srgbClr val="FFFF00"/>
              </a:solidFill>
            </a:endParaRPr>
          </a:p>
          <a:p>
            <a:pPr>
              <a:buNone/>
              <a:defRPr/>
            </a:pPr>
            <a:r>
              <a:rPr lang="el-GR" sz="1900" dirty="0" smtClean="0"/>
              <a:t>(ι) </a:t>
            </a:r>
            <a:r>
              <a:rPr lang="el-GR" sz="1900" dirty="0" smtClean="0">
                <a:solidFill>
                  <a:srgbClr val="FFFF00"/>
                </a:solidFill>
              </a:rPr>
              <a:t>αφορά σε σκοπούς αρχειοθέτησης προς το δημόσιο συμφέρον, σε σκοπούς επιστημονικής ή ιστορικής έρευνας ή για στατιστικούς σκοπούς</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10</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11</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400" b="1" dirty="0" smtClean="0">
                <a:solidFill>
                  <a:srgbClr val="FFC000"/>
                </a:solidFill>
                <a:latin typeface="+mj-lt"/>
              </a:rPr>
              <a:t>Ενδυνάμωση υφιστάμενων δικαιωμάτων των πολιτών και εισαγωγή νέων</a:t>
            </a:r>
            <a:endParaRPr lang="en-US" sz="2400" b="1" dirty="0" smtClean="0">
              <a:solidFill>
                <a:srgbClr val="FFC000"/>
              </a:solidFill>
              <a:latin typeface="+mj-lt"/>
            </a:endParaRPr>
          </a:p>
          <a:p>
            <a:pPr lvl="5">
              <a:buFontTx/>
              <a:buNone/>
              <a:defRPr/>
            </a:pPr>
            <a:endParaRPr lang="el-GR" sz="1200" b="1" dirty="0" smtClean="0">
              <a:solidFill>
                <a:srgbClr val="FFC000"/>
              </a:solidFill>
              <a:latin typeface="+mj-lt"/>
            </a:endParaRPr>
          </a:p>
          <a:p>
            <a:pPr>
              <a:defRPr/>
            </a:pPr>
            <a:r>
              <a:rPr lang="el-GR" sz="2000" b="1" dirty="0" smtClean="0">
                <a:solidFill>
                  <a:srgbClr val="FFFF00"/>
                </a:solidFill>
                <a:effectLst>
                  <a:outerShdw blurRad="38100" dist="38100" dir="2700000" algn="tl">
                    <a:srgbClr val="000000">
                      <a:alpha val="43137"/>
                    </a:srgbClr>
                  </a:outerShdw>
                </a:effectLst>
              </a:rPr>
              <a:t>Δικαίωμα ενημέρωσης</a:t>
            </a:r>
          </a:p>
          <a:p>
            <a:pPr lvl="2">
              <a:defRPr/>
            </a:pPr>
            <a:endParaRPr lang="el-GR" sz="1200" dirty="0" smtClean="0">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Όταν η επεξεργασία ειδικών κατηγοριών δεδομένων </a:t>
            </a:r>
            <a:r>
              <a:rPr lang="el-GR" sz="2000" b="1" dirty="0" smtClean="0">
                <a:effectLst>
                  <a:outerShdw blurRad="38100" dist="38100" dir="2700000" algn="tl">
                    <a:srgbClr val="000000">
                      <a:alpha val="43137"/>
                    </a:srgbClr>
                  </a:outerShdw>
                </a:effectLst>
              </a:rPr>
              <a:t>βασίστηκε στη συγκατάθεση του ατόμου</a:t>
            </a:r>
            <a:r>
              <a:rPr lang="el-GR" sz="2000" dirty="0" smtClean="0">
                <a:effectLst>
                  <a:outerShdw blurRad="38100" dist="38100" dir="2700000" algn="tl">
                    <a:srgbClr val="000000">
                      <a:alpha val="43137"/>
                    </a:srgbClr>
                  </a:outerShdw>
                </a:effectLst>
              </a:rPr>
              <a:t> </a:t>
            </a:r>
            <a:r>
              <a:rPr lang="el-GR" sz="2000" i="1" dirty="0" smtClean="0">
                <a:effectLst>
                  <a:outerShdw blurRad="38100" dist="38100" dir="2700000" algn="tl">
                    <a:srgbClr val="000000">
                      <a:alpha val="43137"/>
                    </a:srgbClr>
                  </a:outerShdw>
                </a:effectLst>
              </a:rPr>
              <a:t>(π.χ. ασθενής συγκατατέθηκε στην παροχή δεδομένων του για σκοπούς ιατρικής έρευνας), </a:t>
            </a:r>
            <a:r>
              <a:rPr lang="el-GR" sz="2000" dirty="0" smtClean="0">
                <a:effectLst>
                  <a:outerShdw blurRad="38100" dist="38100" dir="2700000" algn="tl">
                    <a:srgbClr val="000000">
                      <a:alpha val="43137"/>
                    </a:srgbClr>
                  </a:outerShdw>
                </a:effectLst>
              </a:rPr>
              <a:t>πρέπει να ενημερωθεί ότι μπορεί να ανακαλέσει τη συγκατάθεση του ανά πάσα στιγμή</a:t>
            </a:r>
          </a:p>
          <a:p>
            <a:pPr lvl="2">
              <a:buFont typeface="Wingdings" pitchFamily="2" charset="2"/>
              <a:buChar char="Ø"/>
              <a:defRPr/>
            </a:pPr>
            <a:endParaRPr lang="el-GR" sz="1200" dirty="0" smtClean="0">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Όταν ειδικές κατηγορίες δεδομένων </a:t>
            </a:r>
            <a:r>
              <a:rPr lang="el-GR" sz="2000" b="1" dirty="0" smtClean="0">
                <a:effectLst>
                  <a:outerShdw blurRad="38100" dist="38100" dir="2700000" algn="tl">
                    <a:srgbClr val="000000">
                      <a:alpha val="43137"/>
                    </a:srgbClr>
                  </a:outerShdw>
                </a:effectLst>
              </a:rPr>
              <a:t>δεν έχουν συλλεγεί από το ίδιο το άτομο</a:t>
            </a:r>
            <a:r>
              <a:rPr lang="el-GR" sz="2000" dirty="0" smtClean="0">
                <a:effectLst>
                  <a:outerShdw blurRad="38100" dist="38100" dir="2700000" algn="tl">
                    <a:srgbClr val="000000">
                      <a:alpha val="43137"/>
                    </a:srgbClr>
                  </a:outerShdw>
                </a:effectLst>
              </a:rPr>
              <a:t> </a:t>
            </a:r>
            <a:r>
              <a:rPr lang="el-GR" sz="2000" i="1" dirty="0" smtClean="0">
                <a:effectLst>
                  <a:outerShdw blurRad="38100" dist="38100" dir="2700000" algn="tl">
                    <a:srgbClr val="000000">
                      <a:alpha val="43137"/>
                    </a:srgbClr>
                  </a:outerShdw>
                </a:effectLst>
              </a:rPr>
              <a:t>(π.χ. φαρμακευτική εταιρεία συλλέγει προσωπικά δεδομένα από νοσοκομείο</a:t>
            </a:r>
            <a:r>
              <a:rPr lang="el-GR" sz="2000" dirty="0" smtClean="0">
                <a:effectLst>
                  <a:outerShdw blurRad="38100" dist="38100" dir="2700000" algn="tl">
                    <a:srgbClr val="000000">
                      <a:alpha val="43137"/>
                    </a:srgbClr>
                  </a:outerShdw>
                </a:effectLst>
              </a:rPr>
              <a:t>), το άτομο πρέπει να ενημερωθεί ότι μπορεί να ανακαλέσει τη συγκατάθεση του ανά πάσα στιγμή, χωρίς να θίγεται η νομιμότητα της επεξεργασίας που βασίστηκε στη συγκατάθεση πριν από την ανάκλησή της</a:t>
            </a: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12</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eaLnBrk="1" hangingPunct="1">
              <a:defRPr/>
            </a:pPr>
            <a:endParaRPr lang="el-GR" sz="2000" b="1" dirty="0" smtClean="0">
              <a:solidFill>
                <a:srgbClr val="FFFF00"/>
              </a:solidFill>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Δικαίωμα πρόσβασης</a:t>
            </a:r>
          </a:p>
          <a:p>
            <a:pPr>
              <a:buFontTx/>
              <a:buNone/>
              <a:defRPr/>
            </a:pPr>
            <a:r>
              <a:rPr lang="el-GR" sz="2000" dirty="0" smtClean="0"/>
              <a:t>    </a:t>
            </a:r>
            <a:r>
              <a:rPr lang="en-US" sz="2000" dirty="0" smtClean="0">
                <a:effectLst>
                  <a:outerShdw blurRad="38100" dist="38100" dir="2700000" algn="tl">
                    <a:srgbClr val="000000">
                      <a:alpha val="43137"/>
                    </a:srgbClr>
                  </a:outerShdw>
                </a:effectLst>
              </a:rPr>
              <a:t>To </a:t>
            </a:r>
            <a:r>
              <a:rPr lang="el-GR" sz="2000" dirty="0" smtClean="0">
                <a:effectLst>
                  <a:outerShdw blurRad="38100" dist="38100" dir="2700000" algn="tl">
                    <a:srgbClr val="000000">
                      <a:alpha val="43137"/>
                    </a:srgbClr>
                  </a:outerShdw>
                </a:effectLst>
              </a:rPr>
              <a:t>υποκείμενο δικαιούται να λάβει</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ατελώς, σε έντυπη ή ηλεκτρονική μορφή, πληροφορίες που αφορούν στην υγεία του,  </a:t>
            </a:r>
            <a:r>
              <a:rPr lang="el-GR" sz="2000" b="1" dirty="0" smtClean="0">
                <a:effectLst>
                  <a:outerShdw blurRad="38100" dist="38100" dir="2700000" algn="tl">
                    <a:srgbClr val="000000">
                      <a:alpha val="43137"/>
                    </a:srgbClr>
                  </a:outerShdw>
                </a:effectLst>
              </a:rPr>
              <a:t>τις οποίες το ίδιο ή άλλο πρόσωπο </a:t>
            </a:r>
            <a:r>
              <a:rPr lang="el-GR" sz="2000" dirty="0" smtClean="0">
                <a:effectLst>
                  <a:outerShdw blurRad="38100" dist="38100" dir="2700000" algn="tl">
                    <a:srgbClr val="000000">
                      <a:alpha val="43137"/>
                    </a:srgbClr>
                  </a:outerShdw>
                </a:effectLst>
              </a:rPr>
              <a:t>έδωσε στον υπεύθυνο επεξεργασίας</a:t>
            </a:r>
          </a:p>
          <a:p>
            <a:pPr lvl="3">
              <a:buFontTx/>
              <a:buNone/>
              <a:defRPr/>
            </a:pPr>
            <a:endParaRPr lang="el-GR" sz="800" dirty="0" smtClean="0">
              <a:effectLst>
                <a:outerShdw blurRad="38100" dist="38100" dir="2700000" algn="tl">
                  <a:srgbClr val="000000">
                    <a:alpha val="43137"/>
                  </a:srgbClr>
                </a:outerShdw>
              </a:effectLst>
            </a:endParaRPr>
          </a:p>
          <a:p>
            <a:pPr>
              <a:buFontTx/>
              <a:buNone/>
              <a:defRPr/>
            </a:pPr>
            <a:r>
              <a:rPr lang="el-GR" sz="2000" dirty="0" smtClean="0">
                <a:effectLst>
                  <a:outerShdw blurRad="38100" dist="38100" dir="2700000" algn="tl">
                    <a:srgbClr val="000000">
                      <a:alpha val="43137"/>
                    </a:srgbClr>
                  </a:outerShdw>
                </a:effectLst>
              </a:rPr>
              <a:t>    Π.χ. πρόσβαση στον ιατρικό του φάκελο και λήψη αντίγραφου κάθε πληροφορίας (δεδομένου ότι δεν επηρεάζονται δυσμενώς τα δικαιώματα οι ελευθερίες τρίτων) , όπως π.χ. ιατρικές εξετάσεις, απόφαση ιατροσυμβουλίου </a:t>
            </a:r>
            <a:r>
              <a:rPr lang="el-GR" sz="2000" dirty="0" err="1" smtClean="0">
                <a:effectLst>
                  <a:outerShdw blurRad="38100" dist="38100" dir="2700000" algn="tl">
                    <a:srgbClr val="000000">
                      <a:alpha val="43137"/>
                    </a:srgbClr>
                  </a:outerShdw>
                </a:effectLst>
              </a:rPr>
              <a:t>κ.λ.π</a:t>
            </a:r>
            <a:r>
              <a:rPr lang="el-GR" sz="2000" dirty="0" smtClean="0">
                <a:effectLst>
                  <a:outerShdw blurRad="38100" dist="38100" dir="2700000" algn="tl">
                    <a:srgbClr val="000000">
                      <a:alpha val="43137"/>
                    </a:srgbClr>
                  </a:outerShdw>
                </a:effectLst>
              </a:rPr>
              <a:t>.</a:t>
            </a:r>
          </a:p>
          <a:p>
            <a:pPr lvl="4">
              <a:buNone/>
              <a:defRPr/>
            </a:pPr>
            <a:endParaRPr lang="el-GR"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Δικαίωμα διόρθωσης </a:t>
            </a:r>
          </a:p>
          <a:p>
            <a:pPr eaLnBrk="1" hangingPunct="1">
              <a:buNone/>
              <a:defRPr/>
            </a:pPr>
            <a:r>
              <a:rPr lang="el-GR" sz="2000" dirty="0" smtClean="0">
                <a:effectLst>
                  <a:outerShdw blurRad="38100" dist="38100" dir="2700000" algn="tl">
                    <a:srgbClr val="000000">
                      <a:alpha val="43137"/>
                    </a:srgbClr>
                  </a:outerShdw>
                </a:effectLst>
              </a:rPr>
              <a:t>    Το άτομο έχει δικαίωμα διόρθωσης στα ανακριβή προσωπικά του  δεδομένα, χωρίς αδικαιολόγητη καθυστέρηση</a:t>
            </a: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13</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endParaRPr lang="en-US" sz="1800" b="1" dirty="0" smtClean="0">
              <a:solidFill>
                <a:srgbClr val="FFFF00"/>
              </a:solidFill>
              <a:effectLst>
                <a:outerShdw blurRad="38100" dist="38100" dir="2700000" algn="tl">
                  <a:srgbClr val="000000">
                    <a:alpha val="43137"/>
                  </a:srgbClr>
                </a:outerShdw>
              </a:effectLst>
            </a:endParaRPr>
          </a:p>
          <a:p>
            <a:pPr>
              <a:defRPr/>
            </a:pPr>
            <a:r>
              <a:rPr lang="el-GR" sz="2100" b="1" dirty="0" smtClean="0">
                <a:solidFill>
                  <a:srgbClr val="FFFF00"/>
                </a:solidFill>
                <a:effectLst>
                  <a:outerShdw blurRad="38100" dist="38100" dir="2700000" algn="tl">
                    <a:srgbClr val="000000">
                      <a:alpha val="43137"/>
                    </a:srgbClr>
                  </a:outerShdw>
                </a:effectLst>
              </a:rPr>
              <a:t>Δικαίωμα διαγραφής («δικαίωμα στη λήθη»)</a:t>
            </a:r>
          </a:p>
          <a:p>
            <a:pPr lvl="2">
              <a:defRPr/>
            </a:pPr>
            <a:endParaRPr lang="el-GR" sz="13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100" dirty="0" smtClean="0">
                <a:effectLst>
                  <a:outerShdw blurRad="38100" dist="38100" dir="2700000" algn="tl">
                    <a:srgbClr val="000000">
                      <a:alpha val="43137"/>
                    </a:srgbClr>
                  </a:outerShdw>
                </a:effectLst>
              </a:rPr>
              <a:t>Το υποκείμενο έχει δικαίωμα διαγραφής δεδομένων υγείας που τον αφορούν όταν, μεταξύ άλλων, </a:t>
            </a:r>
            <a:r>
              <a:rPr lang="el-GR" sz="2100" b="1" dirty="0" smtClean="0">
                <a:effectLst>
                  <a:outerShdw blurRad="38100" dist="38100" dir="2700000" algn="tl">
                    <a:srgbClr val="000000">
                      <a:alpha val="43137"/>
                    </a:srgbClr>
                  </a:outerShdw>
                </a:effectLst>
              </a:rPr>
              <a:t>ανακαλέσει τη συγκατάθεση του </a:t>
            </a:r>
            <a:r>
              <a:rPr lang="el-GR" sz="2100" dirty="0" smtClean="0">
                <a:effectLst>
                  <a:outerShdw blurRad="38100" dist="38100" dir="2700000" algn="tl">
                    <a:srgbClr val="000000">
                      <a:alpha val="43137"/>
                    </a:srgbClr>
                  </a:outerShdw>
                </a:effectLst>
              </a:rPr>
              <a:t>για την επεξεργασία των εν λόγω δεδομένων </a:t>
            </a:r>
            <a:r>
              <a:rPr lang="el-GR" sz="2100" u="sng" dirty="0" smtClean="0">
                <a:effectLst>
                  <a:outerShdw blurRad="38100" dist="38100" dir="2700000" algn="tl">
                    <a:srgbClr val="000000">
                      <a:alpha val="43137"/>
                    </a:srgbClr>
                  </a:outerShdw>
                </a:effectLst>
              </a:rPr>
              <a:t>και δεν υπάρχει άλλη νομική βάση για την επεξεργασία</a:t>
            </a:r>
          </a:p>
          <a:p>
            <a:pPr lvl="2">
              <a:buFont typeface="Wingdings" pitchFamily="2" charset="2"/>
              <a:buChar char="Ø"/>
              <a:defRPr/>
            </a:pPr>
            <a:endParaRPr lang="el-GR" sz="1300" u="sng" dirty="0" smtClean="0">
              <a:effectLst>
                <a:outerShdw blurRad="38100" dist="38100" dir="2700000" algn="tl">
                  <a:srgbClr val="000000">
                    <a:alpha val="43137"/>
                  </a:srgbClr>
                </a:outerShdw>
              </a:effectLst>
            </a:endParaRPr>
          </a:p>
          <a:p>
            <a:pPr>
              <a:buFont typeface="Wingdings" pitchFamily="2" charset="2"/>
              <a:buChar char="Ø"/>
              <a:defRPr/>
            </a:pPr>
            <a:r>
              <a:rPr lang="el-GR" sz="2100" dirty="0" smtClean="0">
                <a:effectLst>
                  <a:outerShdw blurRad="38100" dist="38100" dir="2700000" algn="tl">
                    <a:srgbClr val="000000">
                      <a:alpha val="43137"/>
                    </a:srgbClr>
                  </a:outerShdw>
                </a:effectLst>
              </a:rPr>
              <a:t>Δεν μπορεί να ασκηθεί το δικαίωμα όταν η επεξεργασία είναι απαραίτητη, μεταξύ άλλων:</a:t>
            </a:r>
          </a:p>
          <a:p>
            <a:pPr>
              <a:buFont typeface="Wingdings" pitchFamily="2" charset="2"/>
              <a:buChar char="v"/>
              <a:defRPr/>
            </a:pPr>
            <a:r>
              <a:rPr lang="el-GR" sz="2100" dirty="0" smtClean="0">
                <a:effectLst>
                  <a:outerShdw blurRad="38100" dist="38100" dir="2700000" algn="tl">
                    <a:srgbClr val="000000">
                      <a:alpha val="43137"/>
                    </a:srgbClr>
                  </a:outerShdw>
                </a:effectLst>
              </a:rPr>
              <a:t>για σκοπούς δημοσίου συμφέροντος </a:t>
            </a:r>
            <a:r>
              <a:rPr lang="el-GR" sz="2100" b="1" dirty="0" smtClean="0">
                <a:effectLst>
                  <a:outerShdw blurRad="38100" dist="38100" dir="2700000" algn="tl">
                    <a:srgbClr val="000000">
                      <a:alpha val="43137"/>
                    </a:srgbClr>
                  </a:outerShdw>
                </a:effectLst>
              </a:rPr>
              <a:t>στον τομέα της δημόσιας υγείας </a:t>
            </a:r>
          </a:p>
          <a:p>
            <a:pPr>
              <a:buFont typeface="Wingdings" pitchFamily="2" charset="2"/>
              <a:buChar char="v"/>
              <a:defRPr/>
            </a:pPr>
            <a:r>
              <a:rPr lang="el-GR" sz="2100" dirty="0" smtClean="0">
                <a:effectLst>
                  <a:outerShdw blurRad="38100" dist="38100" dir="2700000" algn="tl">
                    <a:srgbClr val="000000">
                      <a:alpha val="43137"/>
                    </a:srgbClr>
                  </a:outerShdw>
                </a:effectLst>
              </a:rPr>
              <a:t>για σκοπούς </a:t>
            </a:r>
            <a:r>
              <a:rPr lang="el-GR" sz="2100" b="1" dirty="0" smtClean="0">
                <a:effectLst>
                  <a:outerShdw blurRad="38100" dist="38100" dir="2700000" algn="tl">
                    <a:srgbClr val="000000">
                      <a:alpha val="43137"/>
                    </a:srgbClr>
                  </a:outerShdw>
                </a:effectLst>
              </a:rPr>
              <a:t>αρχειοθέτησης προς το δημόσιο συμφέρον (π.χ. αρχειοθέτησης μίας επιδημιολογικής έρευνας), για σκοπούς επιστημονικής ή ιστορικής έρευνας ή για στατιστικούς σκοπούς</a:t>
            </a:r>
          </a:p>
          <a:p>
            <a:pPr>
              <a:defRPr/>
            </a:pPr>
            <a:endParaRPr lang="el-GR" sz="2000" dirty="0" smtClean="0">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14</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000" b="1" dirty="0" smtClean="0">
                <a:solidFill>
                  <a:srgbClr val="FFFF00"/>
                </a:solidFill>
                <a:effectLst>
                  <a:outerShdw blurRad="38100" dist="38100" dir="2700000" algn="tl">
                    <a:srgbClr val="000000">
                      <a:alpha val="43137"/>
                    </a:srgbClr>
                  </a:outerShdw>
                </a:effectLst>
              </a:rPr>
              <a:t>Δικαίωμα στη φορητότητα των δεδομένων</a:t>
            </a:r>
          </a:p>
          <a:p>
            <a:pPr>
              <a:buFont typeface="Wingdings" pitchFamily="2" charset="2"/>
              <a:buChar char="Ø"/>
              <a:defRPr/>
            </a:pPr>
            <a:r>
              <a:rPr lang="el-GR" sz="2000" dirty="0" smtClean="0">
                <a:effectLst>
                  <a:outerShdw blurRad="38100" dist="38100" dir="2700000" algn="tl">
                    <a:srgbClr val="000000">
                      <a:alpha val="43137"/>
                    </a:srgbClr>
                  </a:outerShdw>
                </a:effectLst>
              </a:rPr>
              <a:t>Το υποκείμενο των δεδομένων έχει δικαίωμα να λάβει, σε ψηφιακή μορφή (</a:t>
            </a:r>
            <a:r>
              <a:rPr lang="el-GR" sz="2000" u="sng" dirty="0" smtClean="0">
                <a:effectLst>
                  <a:outerShdw blurRad="38100" dist="38100" dir="2700000" algn="tl">
                    <a:srgbClr val="000000">
                      <a:alpha val="43137"/>
                    </a:srgbClr>
                  </a:outerShdw>
                </a:effectLst>
              </a:rPr>
              <a:t>σε μορφή αναγνώσιμη, τόσο από τον άνθρωπο όσο και από το μηχανογραφημένο σύστημα του άλλου οργανισμού</a:t>
            </a:r>
            <a:r>
              <a:rPr lang="el-GR" sz="2000" dirty="0" smtClean="0">
                <a:effectLst>
                  <a:outerShdw blurRad="38100" dist="38100" dir="2700000" algn="tl">
                    <a:srgbClr val="000000">
                      <a:alpha val="43137"/>
                    </a:srgbClr>
                  </a:outerShdw>
                </a:effectLst>
              </a:rPr>
              <a:t>), </a:t>
            </a:r>
            <a:r>
              <a:rPr lang="el-GR" sz="2000" b="1" dirty="0" smtClean="0">
                <a:solidFill>
                  <a:schemeClr val="tx2"/>
                </a:solidFill>
                <a:effectLst>
                  <a:outerShdw blurRad="38100" dist="38100" dir="2700000" algn="tl">
                    <a:srgbClr val="000000">
                      <a:alpha val="43137"/>
                    </a:srgbClr>
                  </a:outerShdw>
                </a:effectLst>
              </a:rPr>
              <a:t>δεδομένα υγείας</a:t>
            </a:r>
            <a:r>
              <a:rPr lang="el-GR" sz="2000" dirty="0" smtClean="0">
                <a:solidFill>
                  <a:srgbClr val="FFC000"/>
                </a:solidFill>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που έχει παράσχει στον υπεύθυνο επεξεργασίας. Έχει επίσης δικαίωμα μεταφοράς τους σε άλλον υπεύθυνο επεξεργασίας, χωρίς αντίρρηση από τον πρώτο υπεύθυνο επεξεργασίας, όταν:</a:t>
            </a:r>
          </a:p>
          <a:p>
            <a:pPr>
              <a:defRPr/>
            </a:pPr>
            <a:r>
              <a:rPr lang="el-GR" sz="2000" dirty="0" smtClean="0">
                <a:effectLst>
                  <a:outerShdw blurRad="38100" dist="38100" dir="2700000" algn="tl">
                    <a:srgbClr val="000000">
                      <a:alpha val="43137"/>
                    </a:srgbClr>
                  </a:outerShdw>
                </a:effectLst>
              </a:rPr>
              <a:t>η επεξεργασία είναι αυτοματοποιημένη    ΚΑΙ</a:t>
            </a:r>
          </a:p>
          <a:p>
            <a:pPr>
              <a:defRPr/>
            </a:pPr>
            <a:r>
              <a:rPr lang="el-GR" sz="2000" dirty="0" smtClean="0">
                <a:effectLst>
                  <a:outerShdw blurRad="38100" dist="38100" dir="2700000" algn="tl">
                    <a:srgbClr val="000000">
                      <a:alpha val="43137"/>
                    </a:srgbClr>
                  </a:outerShdw>
                </a:effectLst>
              </a:rPr>
              <a:t>το υποκείμενο των δεδομένων έχει δώσει τη συγκατάθεση του για την επεξεργασία ή η επεξεργασία βασίζεται σε σύμβαση   ΚΑΙ</a:t>
            </a:r>
          </a:p>
          <a:p>
            <a:pPr>
              <a:defRPr/>
            </a:pPr>
            <a:r>
              <a:rPr lang="el-GR" sz="2000" dirty="0" smtClean="0">
                <a:effectLst>
                  <a:outerShdw blurRad="38100" dist="38100" dir="2700000" algn="tl">
                    <a:srgbClr val="000000">
                      <a:alpha val="43137"/>
                    </a:srgbClr>
                  </a:outerShdw>
                </a:effectLst>
              </a:rPr>
              <a:t>τα προσωπικά δεδομένα έχουν δοθεί στον οργανισμό από το ΙΔΙΟ το άτομο    ΚΑΙ</a:t>
            </a:r>
          </a:p>
          <a:p>
            <a:pPr>
              <a:defRPr/>
            </a:pPr>
            <a:r>
              <a:rPr lang="el-GR" sz="2000" dirty="0" smtClean="0">
                <a:effectLst>
                  <a:outerShdw blurRad="38100" dist="38100" dir="2700000" algn="tl">
                    <a:srgbClr val="000000">
                      <a:alpha val="43137"/>
                    </a:srgbClr>
                  </a:outerShdw>
                </a:effectLst>
              </a:rPr>
              <a:t>δεν επηρεάζονται δυσμενώς τα δικαιώματα και οι ελευθερίες άλλων </a:t>
            </a:r>
            <a:r>
              <a:rPr lang="el-GR" sz="2000" dirty="0" smtClean="0"/>
              <a:t> </a:t>
            </a:r>
            <a:r>
              <a:rPr lang="el-GR" sz="2000" dirty="0" smtClean="0">
                <a:effectLst>
                  <a:outerShdw blurRad="38100" dist="38100" dir="2700000" algn="tl">
                    <a:srgbClr val="000000">
                      <a:alpha val="43137"/>
                    </a:srgbClr>
                  </a:outerShdw>
                </a:effectLst>
              </a:rPr>
              <a:t>(περιλαμβάνουν επαγγελματικό απόρρητο, πνευματική ιδιοκτησία, προστασία λογισμικού)</a:t>
            </a:r>
          </a:p>
          <a:p>
            <a:pPr>
              <a:buNone/>
              <a:defRPr/>
            </a:pPr>
            <a:endParaRPr lang="el-GR" sz="2000" dirty="0" smtClean="0">
              <a:effectLst>
                <a:outerShdw blurRad="38100" dist="38100" dir="2700000" algn="tl">
                  <a:srgbClr val="000000">
                    <a:alpha val="43137"/>
                  </a:srgbClr>
                </a:outerShdw>
              </a:effectLst>
            </a:endParaRPr>
          </a:p>
          <a:p>
            <a:pPr eaLnBrk="1" hangingPunct="1">
              <a:buNone/>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15</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a:buNone/>
              <a:defRPr/>
            </a:pPr>
            <a:endParaRPr lang="el-GR" sz="2000" dirty="0" smtClean="0">
              <a:effectLst>
                <a:outerShdw blurRad="38100" dist="38100" dir="2700000" algn="tl">
                  <a:srgbClr val="000000">
                    <a:alpha val="43137"/>
                  </a:srgbClr>
                </a:outerShdw>
              </a:effectLst>
            </a:endParaRPr>
          </a:p>
          <a:p>
            <a:pPr>
              <a:defRPr/>
            </a:pPr>
            <a:r>
              <a:rPr lang="el-GR" sz="2400" b="1" dirty="0" smtClean="0">
                <a:solidFill>
                  <a:srgbClr val="FFFF00"/>
                </a:solidFill>
                <a:effectLst>
                  <a:outerShdw blurRad="38100" dist="38100" dir="2700000" algn="tl">
                    <a:srgbClr val="000000">
                      <a:alpha val="43137"/>
                    </a:srgbClr>
                  </a:outerShdw>
                </a:effectLst>
              </a:rPr>
              <a:t>Δικαίωμα εναντίωσης</a:t>
            </a:r>
            <a:r>
              <a:rPr lang="en-US" sz="2400" b="1" dirty="0" smtClean="0">
                <a:solidFill>
                  <a:srgbClr val="FFFF00"/>
                </a:solidFill>
                <a:effectLst>
                  <a:outerShdw blurRad="38100" dist="38100" dir="2700000" algn="tl">
                    <a:srgbClr val="000000">
                      <a:alpha val="43137"/>
                    </a:srgbClr>
                  </a:outerShdw>
                </a:effectLst>
              </a:rPr>
              <a:t> </a:t>
            </a:r>
            <a:endParaRPr lang="el-GR" sz="2400" b="1" dirty="0" smtClean="0">
              <a:solidFill>
                <a:srgbClr val="FFFF00"/>
              </a:solidFill>
              <a:effectLst>
                <a:outerShdw blurRad="38100" dist="38100" dir="2700000" algn="tl">
                  <a:srgbClr val="000000">
                    <a:alpha val="43137"/>
                  </a:srgbClr>
                </a:outerShdw>
              </a:effectLst>
            </a:endParaRPr>
          </a:p>
          <a:p>
            <a:pPr>
              <a:buNone/>
              <a:defRPr/>
            </a:pPr>
            <a:r>
              <a:rPr lang="el-GR" sz="2400" dirty="0" smtClean="0">
                <a:effectLst>
                  <a:outerShdw blurRad="38100" dist="38100" dir="2700000" algn="tl">
                    <a:srgbClr val="000000">
                      <a:alpha val="43137"/>
                    </a:srgbClr>
                  </a:outerShdw>
                </a:effectLst>
              </a:rPr>
              <a:t>    Το υποκείμενο έχει δικαίωμα να αντιταχθεί / εναντιωθεί όταν προσωπικά του δεδομένα υφίστανται επεξεργασία για σκοπούς </a:t>
            </a:r>
            <a:r>
              <a:rPr lang="el-GR" sz="2400" b="1" dirty="0" smtClean="0">
                <a:solidFill>
                  <a:schemeClr val="tx2"/>
                </a:solidFill>
                <a:effectLst>
                  <a:outerShdw blurRad="38100" dist="38100" dir="2700000" algn="tl">
                    <a:srgbClr val="000000">
                      <a:alpha val="43137"/>
                    </a:srgbClr>
                  </a:outerShdw>
                </a:effectLst>
              </a:rPr>
              <a:t>επιστημονικής</a:t>
            </a:r>
            <a:r>
              <a:rPr lang="el-GR" sz="2400" dirty="0" smtClean="0">
                <a:effectLst>
                  <a:outerShdw blurRad="38100" dist="38100" dir="2700000" algn="tl">
                    <a:srgbClr val="000000">
                      <a:alpha val="43137"/>
                    </a:srgbClr>
                  </a:outerShdw>
                </a:effectLst>
              </a:rPr>
              <a:t> ή ιστορικής </a:t>
            </a:r>
            <a:r>
              <a:rPr lang="el-GR" sz="2400" b="1" dirty="0" smtClean="0">
                <a:solidFill>
                  <a:schemeClr val="tx2"/>
                </a:solidFill>
                <a:effectLst>
                  <a:outerShdw blurRad="38100" dist="38100" dir="2700000" algn="tl">
                    <a:srgbClr val="000000">
                      <a:alpha val="43137"/>
                    </a:srgbClr>
                  </a:outerShdw>
                </a:effectLst>
              </a:rPr>
              <a:t>έρευνας</a:t>
            </a:r>
            <a:r>
              <a:rPr lang="el-GR" sz="2400" dirty="0" smtClean="0">
                <a:solidFill>
                  <a:schemeClr val="tx2"/>
                </a:solidFill>
                <a:effectLst>
                  <a:outerShdw blurRad="38100" dist="38100" dir="2700000" algn="tl">
                    <a:srgbClr val="000000">
                      <a:alpha val="43137"/>
                    </a:srgbClr>
                  </a:outerShdw>
                </a:effectLst>
              </a:rPr>
              <a:t> </a:t>
            </a:r>
            <a:r>
              <a:rPr lang="el-GR" sz="2400" dirty="0" smtClean="0">
                <a:effectLst>
                  <a:outerShdw blurRad="38100" dist="38100" dir="2700000" algn="tl">
                    <a:srgbClr val="000000">
                      <a:alpha val="43137"/>
                    </a:srgbClr>
                  </a:outerShdw>
                </a:effectLst>
              </a:rPr>
              <a:t>ή για στατιστικούς σκοπούς, εκτός εάν η επεξεργασία είναι απαραίτητη για λόγους δημόσιου συμφέροντος </a:t>
            </a:r>
          </a:p>
          <a:p>
            <a:pPr>
              <a:defRPr/>
            </a:pPr>
            <a:endParaRPr lang="el-GR" sz="2000" dirty="0" smtClean="0">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16</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200" b="1" dirty="0" smtClean="0">
                <a:solidFill>
                  <a:srgbClr val="FFFF00"/>
                </a:solidFill>
                <a:effectLst>
                  <a:outerShdw blurRad="38100" dist="38100" dir="2700000" algn="tl">
                    <a:srgbClr val="000000">
                      <a:alpha val="43137"/>
                    </a:srgbClr>
                  </a:outerShdw>
                </a:effectLst>
              </a:rPr>
              <a:t>Δικαίωμα αντίρρησης σε αυτοματοποιημένη απόφαση περιλαμβανομένης της κατάρτισης προφίλ </a:t>
            </a:r>
          </a:p>
          <a:p>
            <a:pPr lvl="2">
              <a:buFontTx/>
              <a:buNone/>
              <a:defRPr/>
            </a:pPr>
            <a:r>
              <a:rPr lang="el-GR" sz="1200" dirty="0" smtClean="0">
                <a:effectLst>
                  <a:outerShdw blurRad="38100" dist="38100" dir="2700000" algn="tl">
                    <a:srgbClr val="000000">
                      <a:alpha val="43137"/>
                    </a:srgbClr>
                  </a:outerShdw>
                </a:effectLst>
              </a:rPr>
              <a:t>    </a:t>
            </a:r>
            <a:r>
              <a:rPr lang="en-US" sz="1200" dirty="0" smtClean="0">
                <a:effectLst>
                  <a:outerShdw blurRad="38100" dist="38100" dir="2700000" algn="tl">
                    <a:srgbClr val="000000">
                      <a:alpha val="43137"/>
                    </a:srgbClr>
                  </a:outerShdw>
                </a:effectLst>
              </a:rPr>
              <a:t> </a:t>
            </a:r>
            <a:endParaRPr lang="el-GR" sz="200" b="1" dirty="0" smtClean="0">
              <a:solidFill>
                <a:srgbClr val="FFFF00"/>
              </a:solidFill>
              <a:effectLst>
                <a:outerShdw blurRad="38100" dist="38100" dir="2700000" algn="tl">
                  <a:srgbClr val="000000">
                    <a:alpha val="43137"/>
                  </a:srgbClr>
                </a:outerShdw>
              </a:effectLst>
            </a:endParaRPr>
          </a:p>
          <a:p>
            <a:pPr eaLnBrk="1" hangingPunct="1">
              <a:buNone/>
              <a:defRPr/>
            </a:pPr>
            <a:r>
              <a:rPr lang="el-GR" sz="20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Εάν φυσικό πρόσωπο </a:t>
            </a:r>
            <a:r>
              <a:rPr lang="el-GR" sz="2200" b="1" dirty="0" smtClean="0">
                <a:effectLst>
                  <a:outerShdw blurRad="38100" dist="38100" dir="2700000" algn="tl">
                    <a:srgbClr val="000000">
                      <a:alpha val="43137"/>
                    </a:srgbClr>
                  </a:outerShdw>
                </a:effectLst>
              </a:rPr>
              <a:t>με τη συγκατάθεση του </a:t>
            </a:r>
            <a:r>
              <a:rPr lang="el-GR" sz="2200" dirty="0" smtClean="0">
                <a:effectLst>
                  <a:outerShdw blurRad="38100" dist="38100" dir="2700000" algn="tl">
                    <a:srgbClr val="000000">
                      <a:alpha val="43137"/>
                    </a:srgbClr>
                  </a:outerShdw>
                </a:effectLst>
              </a:rPr>
              <a:t>έδωσε στον υπεύθυνο επεξεργασίας δεδομένα που αφορούν στην υγεία του </a:t>
            </a:r>
            <a:r>
              <a:rPr lang="el-GR" sz="2200" b="1" dirty="0" smtClean="0">
                <a:effectLst>
                  <a:outerShdw blurRad="38100" dist="38100" dir="2700000" algn="tl">
                    <a:srgbClr val="000000">
                      <a:alpha val="43137"/>
                    </a:srgbClr>
                  </a:outerShdw>
                </a:effectLst>
              </a:rPr>
              <a:t>με σκοπό την κατάρτιση προφίλ</a:t>
            </a:r>
            <a:r>
              <a:rPr lang="el-GR" sz="2200" dirty="0" smtClean="0">
                <a:effectLst>
                  <a:outerShdw blurRad="38100" dist="38100" dir="2700000" algn="tl">
                    <a:srgbClr val="000000">
                      <a:alpha val="43137"/>
                    </a:srgbClr>
                  </a:outerShdw>
                </a:effectLst>
              </a:rPr>
              <a:t> </a:t>
            </a:r>
            <a:r>
              <a:rPr lang="el-GR" sz="2200" b="1" dirty="0" smtClean="0">
                <a:effectLst>
                  <a:outerShdw blurRad="38100" dist="38100" dir="2700000" algn="tl">
                    <a:srgbClr val="000000">
                      <a:alpha val="43137"/>
                    </a:srgbClr>
                  </a:outerShdw>
                </a:effectLst>
              </a:rPr>
              <a:t>για λήψη αυτοματοποιημένης απόφασης που τον αφορά </a:t>
            </a:r>
          </a:p>
          <a:p>
            <a:pPr eaLnBrk="1" hangingPunct="1">
              <a:buNone/>
              <a:defRPr/>
            </a:pPr>
            <a:r>
              <a:rPr lang="el-GR" sz="2200" b="1" dirty="0" smtClean="0">
                <a:effectLst>
                  <a:outerShdw blurRad="38100" dist="38100" dir="2700000" algn="tl">
                    <a:srgbClr val="000000">
                      <a:alpha val="43137"/>
                    </a:srgbClr>
                  </a:outerShdw>
                </a:effectLst>
              </a:rPr>
              <a:t>     ή</a:t>
            </a:r>
          </a:p>
          <a:p>
            <a:pPr eaLnBrk="1" hangingPunct="1">
              <a:buNone/>
              <a:defRPr/>
            </a:pPr>
            <a:r>
              <a:rPr lang="el-GR" sz="2200" dirty="0" smtClean="0">
                <a:effectLst>
                  <a:outerShdw blurRad="38100" dist="38100" dir="2700000" algn="tl">
                    <a:srgbClr val="000000">
                      <a:alpha val="43137"/>
                    </a:srgbClr>
                  </a:outerShdw>
                </a:effectLst>
              </a:rPr>
              <a:t>    ο υπεύθυνος επεξεργασίας καταρτίζει προφίλ με δεδομένα υγείας φυσικών προσώπων </a:t>
            </a:r>
            <a:r>
              <a:rPr lang="el-GR" sz="2200" b="1" dirty="0" smtClean="0">
                <a:effectLst>
                  <a:outerShdw blurRad="38100" dist="38100" dir="2700000" algn="tl">
                    <a:srgbClr val="000000">
                      <a:alpha val="43137"/>
                    </a:srgbClr>
                  </a:outerShdw>
                </a:effectLst>
              </a:rPr>
              <a:t>για σκοπούς δημοσίου συμφέροντος και λαμβάνεται αυτοματοποιημένη απόφαση που τα αφορά,</a:t>
            </a:r>
          </a:p>
          <a:p>
            <a:pPr lvl="3" eaLnBrk="1" hangingPunct="1">
              <a:buNone/>
              <a:defRPr/>
            </a:pPr>
            <a:endParaRPr lang="el-GR" sz="1000" b="1" dirty="0" smtClean="0">
              <a:solidFill>
                <a:srgbClr val="FFFF00"/>
              </a:solidFill>
              <a:effectLst>
                <a:outerShdw blurRad="38100" dist="38100" dir="2700000" algn="tl">
                  <a:srgbClr val="000000">
                    <a:alpha val="43137"/>
                  </a:srgbClr>
                </a:outerShdw>
              </a:effectLst>
            </a:endParaRPr>
          </a:p>
          <a:p>
            <a:pPr eaLnBrk="1" hangingPunct="1">
              <a:buNone/>
              <a:defRPr/>
            </a:pPr>
            <a:r>
              <a:rPr lang="el-GR" sz="2200" dirty="0" smtClean="0">
                <a:effectLst>
                  <a:outerShdw blurRad="38100" dist="38100" dir="2700000" algn="tl">
                    <a:srgbClr val="000000">
                      <a:alpha val="43137"/>
                    </a:srgbClr>
                  </a:outerShdw>
                </a:effectLst>
              </a:rPr>
              <a:t>   τα επηρεαζόμενα πρόσωπα έχουν δικαίωμα </a:t>
            </a:r>
            <a:r>
              <a:rPr lang="el-GR" sz="2200" u="sng" dirty="0" smtClean="0">
                <a:effectLst>
                  <a:outerShdw blurRad="38100" dist="38100" dir="2700000" algn="tl">
                    <a:srgbClr val="000000">
                      <a:alpha val="43137"/>
                    </a:srgbClr>
                  </a:outerShdw>
                </a:effectLst>
              </a:rPr>
              <a:t>να μην υπόκεινται σε τέτοια αυτοματοποιημένη απόφαση </a:t>
            </a:r>
            <a:r>
              <a:rPr lang="el-GR" sz="2200" dirty="0" smtClean="0">
                <a:effectLst>
                  <a:outerShdw blurRad="38100" dist="38100" dir="2700000" algn="tl">
                    <a:srgbClr val="000000">
                      <a:alpha val="43137"/>
                    </a:srgbClr>
                  </a:outerShdw>
                </a:effectLst>
              </a:rPr>
              <a:t>και να ζητήσουν την ανθρώπινη παρέμβαση από πλευράς του υπεύθυνου επεξεργασίας, της έκφρασης άποψης και της αμφισβήτησης της απόφασης</a:t>
            </a:r>
          </a:p>
          <a:p>
            <a:pPr lvl="1" eaLnBrk="1" hangingPunct="1">
              <a:buFont typeface="Wingdings" pitchFamily="2" charset="2"/>
              <a:buChar char="v"/>
              <a:defRPr/>
            </a:pPr>
            <a:endParaRPr lang="el-GR" sz="14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B83F83E-0456-4133-A841-CCCB64C24AAC}" type="slidenum">
              <a:rPr lang="el-GR" altLang="en-US" sz="1400" smtClean="0">
                <a:latin typeface="Arial" charset="0"/>
              </a:rPr>
              <a:pPr>
                <a:spcBef>
                  <a:spcPct val="0"/>
                </a:spcBef>
                <a:buClrTx/>
                <a:buSzTx/>
                <a:buFontTx/>
                <a:buNone/>
                <a:defRPr/>
              </a:pPr>
              <a:t>17</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604250" cy="431329"/>
          </a:xfrm>
          <a:effectLst>
            <a:outerShdw dist="35921" dir="2700000" algn="ctr" rotWithShape="0">
              <a:schemeClr val="bg2"/>
            </a:outerShdw>
          </a:effectLst>
        </p:spPr>
        <p:txBody>
          <a:bodyPr/>
          <a:lstStyle/>
          <a:p>
            <a:pPr eaLnBrk="1" hangingPunct="1">
              <a:defRPr/>
            </a:pPr>
            <a:r>
              <a:rPr lang="el-GR" sz="2400" b="1" dirty="0" smtClean="0">
                <a:solidFill>
                  <a:srgbClr val="FFC000"/>
                </a:solidFill>
                <a:effectLst>
                  <a:outerShdw blurRad="38100" dist="38100" dir="2700000" algn="tl">
                    <a:srgbClr val="000000">
                      <a:alpha val="43137"/>
                    </a:srgbClr>
                  </a:outerShdw>
                </a:effectLst>
              </a:rPr>
              <a:t>Αυστηρότητες Υποχρεώσεις Υπεύθυνων Επεξεργασίας</a:t>
            </a:r>
          </a:p>
        </p:txBody>
      </p:sp>
      <p:sp>
        <p:nvSpPr>
          <p:cNvPr id="6147" name="Rectangle 3"/>
          <p:cNvSpPr>
            <a:spLocks noGrp="1" noChangeArrowheads="1"/>
          </p:cNvSpPr>
          <p:nvPr>
            <p:ph type="body" idx="1"/>
          </p:nvPr>
        </p:nvSpPr>
        <p:spPr>
          <a:xfrm>
            <a:off x="467544" y="908721"/>
            <a:ext cx="8676456" cy="5544468"/>
          </a:xfrm>
          <a:effectLst>
            <a:outerShdw dist="35921" dir="2700000" algn="ctr" rotWithShape="0">
              <a:schemeClr val="bg2"/>
            </a:outerShdw>
          </a:effectLst>
        </p:spPr>
        <p:txBody>
          <a:bodyPr/>
          <a:lstStyle/>
          <a:p>
            <a:pPr marL="457200" indent="-457200">
              <a:buFontTx/>
              <a:buAutoNum type="arabicPeriod"/>
              <a:defRPr/>
            </a:pPr>
            <a:r>
              <a:rPr lang="el-GR" sz="2000" b="1" dirty="0" smtClean="0">
                <a:solidFill>
                  <a:srgbClr val="FFFF00"/>
                </a:solidFill>
                <a:effectLst>
                  <a:outerShdw blurRad="38100" dist="38100" dir="2700000" algn="tl">
                    <a:srgbClr val="000000">
                      <a:alpha val="43137"/>
                    </a:srgbClr>
                  </a:outerShdw>
                </a:effectLst>
              </a:rPr>
              <a:t>Λήψη συγκατάθεσης  για ανήλικους κάτω των 16 σε</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σχέση με </a:t>
            </a:r>
          </a:p>
          <a:p>
            <a:pPr marL="457200" indent="-457200">
              <a:buNone/>
              <a:defRPr/>
            </a:pPr>
            <a:r>
              <a:rPr lang="el-GR" sz="2000" b="1" dirty="0" smtClean="0">
                <a:solidFill>
                  <a:srgbClr val="FFFF00"/>
                </a:solidFill>
                <a:effectLst>
                  <a:outerShdw blurRad="38100" dist="38100" dir="2700000" algn="tl">
                    <a:srgbClr val="000000">
                      <a:alpha val="43137"/>
                    </a:srgbClr>
                  </a:outerShdw>
                </a:effectLst>
              </a:rPr>
              <a:t>τις υπηρεσίες της κοινωνίας των πληροφοριών</a:t>
            </a:r>
          </a:p>
          <a:p>
            <a:pPr>
              <a:buFontTx/>
              <a:buNone/>
              <a:defRPr/>
            </a:pPr>
            <a:r>
              <a:rPr lang="el-GR" sz="2000" dirty="0" smtClean="0">
                <a:effectLst>
                  <a:outerShdw blurRad="38100" dist="38100" dir="2700000" algn="tl">
                    <a:srgbClr val="000000">
                      <a:alpha val="43137"/>
                    </a:srgbClr>
                  </a:outerShdw>
                </a:effectLst>
              </a:rPr>
              <a:t>Για ανήλικους κάτω των 16 ετών δεν αρκεί η συγκατάθεση τους για την</a:t>
            </a:r>
            <a:endParaRPr lang="en-US" sz="2000" dirty="0" smtClean="0">
              <a:effectLst>
                <a:outerShdw blurRad="38100" dist="38100" dir="2700000" algn="tl">
                  <a:srgbClr val="000000">
                    <a:alpha val="43137"/>
                  </a:srgbClr>
                </a:outerShdw>
              </a:effectLst>
            </a:endParaRPr>
          </a:p>
          <a:p>
            <a:pPr>
              <a:buFontTx/>
              <a:buNone/>
              <a:defRPr/>
            </a:pPr>
            <a:r>
              <a:rPr lang="el-GR" sz="2000" dirty="0" smtClean="0">
                <a:effectLst>
                  <a:outerShdw blurRad="38100" dist="38100" dir="2700000" algn="tl">
                    <a:srgbClr val="000000">
                      <a:alpha val="43137"/>
                    </a:srgbClr>
                  </a:outerShdw>
                </a:effectLst>
              </a:rPr>
              <a:t>επεξεργασία προσωπικών τους δεδομένων αλλά χρειάζεται και η </a:t>
            </a:r>
            <a:endParaRPr lang="en-US" sz="2000" dirty="0" smtClean="0">
              <a:effectLst>
                <a:outerShdw blurRad="38100" dist="38100" dir="2700000" algn="tl">
                  <a:srgbClr val="000000">
                    <a:alpha val="43137"/>
                  </a:srgbClr>
                </a:outerShdw>
              </a:effectLst>
            </a:endParaRPr>
          </a:p>
          <a:p>
            <a:pPr>
              <a:buFontTx/>
              <a:buNone/>
              <a:defRPr/>
            </a:pPr>
            <a:r>
              <a:rPr lang="el-GR" sz="2000" dirty="0" smtClean="0">
                <a:effectLst>
                  <a:outerShdw blurRad="38100" dist="38100" dir="2700000" algn="tl">
                    <a:srgbClr val="000000">
                      <a:alpha val="43137"/>
                    </a:srgbClr>
                  </a:outerShdw>
                </a:effectLst>
              </a:rPr>
              <a:t>συγκατάθεση του γονέα / κηδεμόνα τους </a:t>
            </a:r>
          </a:p>
          <a:p>
            <a:pPr lvl="3">
              <a:buFontTx/>
              <a:buNone/>
              <a:defRPr/>
            </a:pPr>
            <a:endParaRPr lang="el-GR" sz="800" b="1" dirty="0" smtClean="0">
              <a:solidFill>
                <a:srgbClr val="FFFF00"/>
              </a:solidFill>
              <a:effectLst>
                <a:outerShdw blurRad="38100" dist="38100" dir="2700000" algn="tl">
                  <a:srgbClr val="000000">
                    <a:alpha val="43137"/>
                  </a:srgbClr>
                </a:outerShdw>
              </a:effectLst>
            </a:endParaRPr>
          </a:p>
          <a:p>
            <a:pPr>
              <a:buFontTx/>
              <a:buNone/>
              <a:defRPr/>
            </a:pPr>
            <a:endParaRPr lang="el-GR" sz="2000" b="1" dirty="0" smtClean="0">
              <a:solidFill>
                <a:srgbClr val="FFFF00"/>
              </a:solidFill>
              <a:effectLst>
                <a:outerShdw blurRad="38100" dist="38100" dir="2700000" algn="tl">
                  <a:srgbClr val="000000">
                    <a:alpha val="43137"/>
                  </a:srgbClr>
                </a:outerShdw>
              </a:effectLst>
            </a:endParaRPr>
          </a:p>
          <a:p>
            <a:pPr>
              <a:buFontTx/>
              <a:buNone/>
              <a:defRPr/>
            </a:pPr>
            <a:r>
              <a:rPr lang="el-GR" sz="2000" b="1" dirty="0" smtClean="0">
                <a:solidFill>
                  <a:srgbClr val="FFFF00"/>
                </a:solidFill>
                <a:effectLst>
                  <a:outerShdw blurRad="38100" dist="38100" dir="2700000" algn="tl">
                    <a:srgbClr val="000000">
                      <a:alpha val="43137"/>
                    </a:srgbClr>
                  </a:outerShdw>
                </a:effectLst>
              </a:rPr>
              <a:t>2. Φέρει το βάρος της αποδείξεως όσον αφορά στην</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παροχή</a:t>
            </a:r>
            <a:endParaRPr lang="en-US" sz="2000" b="1" dirty="0" smtClean="0">
              <a:solidFill>
                <a:srgbClr val="FFFF00"/>
              </a:solidFill>
              <a:effectLst>
                <a:outerShdw blurRad="38100" dist="38100" dir="2700000" algn="tl">
                  <a:srgbClr val="000000">
                    <a:alpha val="43137"/>
                  </a:srgbClr>
                </a:outerShdw>
              </a:effectLst>
            </a:endParaRPr>
          </a:p>
          <a:p>
            <a:pPr>
              <a:buFontTx/>
              <a:buNone/>
              <a:defRPr/>
            </a:pPr>
            <a:r>
              <a:rPr lang="el-GR" sz="2000" b="1" dirty="0" smtClean="0">
                <a:solidFill>
                  <a:srgbClr val="FFFF00"/>
                </a:solidFill>
                <a:effectLst>
                  <a:outerShdw blurRad="38100" dist="38100" dir="2700000" algn="tl">
                    <a:srgbClr val="000000">
                      <a:alpha val="43137"/>
                    </a:srgbClr>
                  </a:outerShdw>
                </a:effectLst>
              </a:rPr>
              <a:t> συγκατάθεσης</a:t>
            </a:r>
          </a:p>
          <a:p>
            <a:pPr>
              <a:buFont typeface="Wingdings" pitchFamily="2" charset="2"/>
              <a:buChar char="Ø"/>
              <a:defRPr/>
            </a:pPr>
            <a:r>
              <a:rPr lang="el-GR" sz="2000" dirty="0" smtClean="0">
                <a:effectLst>
                  <a:outerShdw blurRad="38100" dist="38100" dir="2700000" algn="tl">
                    <a:srgbClr val="000000">
                      <a:alpha val="43137"/>
                    </a:srgbClr>
                  </a:outerShdw>
                </a:effectLst>
              </a:rPr>
              <a:t>Καταργείται η σιωπηρή συγκατάθεση</a:t>
            </a:r>
          </a:p>
          <a:p>
            <a:pPr>
              <a:buFont typeface="Wingdings" pitchFamily="2" charset="2"/>
              <a:buChar char="Ø"/>
              <a:defRPr/>
            </a:pPr>
            <a:r>
              <a:rPr lang="el-GR" sz="2000" dirty="0" smtClean="0">
                <a:effectLst>
                  <a:outerShdw blurRad="38100" dist="38100" dir="2700000" algn="tl">
                    <a:srgbClr val="000000">
                      <a:alpha val="43137"/>
                    </a:srgbClr>
                  </a:outerShdw>
                </a:effectLst>
              </a:rPr>
              <a:t>Δήλωση συγκατάθεσης: σε απλή και κατανοητή γλώσσα</a:t>
            </a:r>
          </a:p>
          <a:p>
            <a:pPr>
              <a:buFont typeface="Wingdings" pitchFamily="2" charset="2"/>
              <a:buChar char="Ø"/>
              <a:defRPr/>
            </a:pPr>
            <a:r>
              <a:rPr lang="el-GR" sz="2000" dirty="0" smtClean="0">
                <a:effectLst>
                  <a:outerShdw blurRad="38100" dist="38100" dir="2700000" algn="tl">
                    <a:srgbClr val="000000">
                      <a:alpha val="43137"/>
                    </a:srgbClr>
                  </a:outerShdw>
                </a:effectLst>
              </a:rPr>
              <a:t>Απόδειξη λήψης συγκατάθεσης</a:t>
            </a:r>
            <a:endParaRPr lang="en-US" sz="2000" dirty="0" smtClean="0">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Οι ασθενείς έχουν την επιλογή να συγκατατίθενται ξεχωριστά για τη συμμετοχή σε ιατρική ή επιστημονική έρευνα</a:t>
            </a:r>
          </a:p>
          <a:p>
            <a:pPr>
              <a:buFont typeface="Wingdings" pitchFamily="2" charset="2"/>
              <a:buChar char="Ø"/>
              <a:defRPr/>
            </a:pPr>
            <a:endParaRPr lang="el-GR" sz="24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1075"/>
            <a:ext cx="8218487" cy="1584325"/>
          </a:xfrm>
        </p:spPr>
        <p:txBody>
          <a:bodyPr/>
          <a:lstStyle/>
          <a:p>
            <a:pPr>
              <a:defRPr/>
            </a:pPr>
            <a:r>
              <a:rPr lang="el-GR" sz="1900" b="1" dirty="0" smtClean="0">
                <a:solidFill>
                  <a:srgbClr val="FFFF00"/>
                </a:solidFill>
                <a:effectLst/>
              </a:rPr>
              <a:t>3. </a:t>
            </a:r>
            <a:r>
              <a:rPr lang="el-GR" sz="1900" b="1" dirty="0" smtClean="0">
                <a:solidFill>
                  <a:srgbClr val="FFFF00"/>
                </a:solidFill>
                <a:effectLst>
                  <a:outerShdw blurRad="38100" dist="38100" dir="2700000" algn="tl">
                    <a:srgbClr val="000000">
                      <a:alpha val="43137"/>
                    </a:srgbClr>
                  </a:outerShdw>
                </a:effectLst>
              </a:rPr>
              <a:t>Υποχρέωση κατασκευαστών στο στάδιο του σχεδιασμού και </a:t>
            </a:r>
            <a:r>
              <a:rPr lang="el-GR" sz="1900" b="1" dirty="0" err="1" smtClean="0">
                <a:solidFill>
                  <a:srgbClr val="FFFF00"/>
                </a:solidFill>
                <a:effectLst>
                  <a:outerShdw blurRad="38100" dist="38100" dir="2700000" algn="tl">
                    <a:srgbClr val="000000">
                      <a:alpha val="43137"/>
                    </a:srgbClr>
                  </a:outerShdw>
                </a:effectLst>
              </a:rPr>
              <a:t>εξ΄ορισμού</a:t>
            </a:r>
            <a:r>
              <a:rPr lang="el-GR" sz="1900" b="1" dirty="0" smtClean="0">
                <a:solidFill>
                  <a:srgbClr val="FFFF00"/>
                </a:solidFill>
                <a:effectLst>
                  <a:outerShdw blurRad="38100" dist="38100" dir="2700000" algn="tl">
                    <a:srgbClr val="000000">
                      <a:alpha val="43137"/>
                    </a:srgbClr>
                  </a:outerShdw>
                </a:effectLst>
              </a:rPr>
              <a:t> </a:t>
            </a:r>
            <a:br>
              <a:rPr lang="el-GR" sz="1900" b="1" dirty="0" smtClean="0">
                <a:solidFill>
                  <a:srgbClr val="FFFF00"/>
                </a:solidFill>
                <a:effectLst>
                  <a:outerShdw blurRad="38100" dist="38100" dir="2700000" algn="tl">
                    <a:srgbClr val="000000">
                      <a:alpha val="43137"/>
                    </a:srgbClr>
                  </a:outerShdw>
                </a:effectLst>
              </a:rPr>
            </a:br>
            <a:r>
              <a:rPr lang="el-GR" sz="1900" b="1" dirty="0" smtClean="0"/>
              <a:t/>
            </a:r>
            <a:br>
              <a:rPr lang="el-GR" sz="1900" b="1" dirty="0" smtClean="0"/>
            </a:br>
            <a:r>
              <a:rPr lang="el-GR" sz="1900" b="1" dirty="0" smtClean="0"/>
              <a:t/>
            </a:r>
            <a:br>
              <a:rPr lang="el-GR" sz="1900" b="1" dirty="0" smtClean="0"/>
            </a:br>
            <a:r>
              <a:rPr lang="el-GR" sz="1900" b="1" dirty="0" smtClean="0"/>
              <a:t/>
            </a:r>
            <a:br>
              <a:rPr lang="el-GR" sz="1900" b="1" dirty="0" smtClean="0"/>
            </a:br>
            <a:r>
              <a:rPr lang="el-GR" sz="1900" b="1" dirty="0" smtClean="0"/>
              <a:t/>
            </a:r>
            <a:br>
              <a:rPr lang="el-GR" sz="1900" b="1" dirty="0" smtClean="0"/>
            </a:br>
            <a:r>
              <a:rPr lang="el-GR" sz="1900" b="1" dirty="0" smtClean="0"/>
              <a:t/>
            </a:r>
            <a:br>
              <a:rPr lang="el-GR" sz="1900" b="1" dirty="0" smtClean="0"/>
            </a:br>
            <a:r>
              <a:rPr lang="el-GR" sz="1900" b="1" dirty="0" smtClean="0"/>
              <a:t/>
            </a:r>
            <a:br>
              <a:rPr lang="el-GR" sz="1900" b="1" dirty="0" smtClean="0"/>
            </a:br>
            <a:r>
              <a:rPr lang="el-GR" sz="1900" b="1" dirty="0" smtClean="0"/>
              <a:t/>
            </a:r>
            <a:br>
              <a:rPr lang="el-GR" sz="1900" b="1" dirty="0" smtClean="0"/>
            </a:br>
            <a:r>
              <a:rPr lang="el-GR" sz="1900" dirty="0" smtClean="0"/>
              <a:t> </a:t>
            </a:r>
            <a:endParaRPr lang="el-GR" sz="1900" dirty="0"/>
          </a:p>
        </p:txBody>
      </p:sp>
      <p:sp>
        <p:nvSpPr>
          <p:cNvPr id="3" name="Content Placeholder 2"/>
          <p:cNvSpPr>
            <a:spLocks noGrp="1"/>
          </p:cNvSpPr>
          <p:nvPr>
            <p:ph idx="1"/>
          </p:nvPr>
        </p:nvSpPr>
        <p:spPr>
          <a:xfrm>
            <a:off x="250825" y="908050"/>
            <a:ext cx="8785225" cy="5111750"/>
          </a:xfrm>
        </p:spPr>
        <p:txBody>
          <a:bodyPr/>
          <a:lstStyle/>
          <a:p>
            <a:pPr>
              <a:buNone/>
              <a:defRPr/>
            </a:pPr>
            <a:r>
              <a:rPr lang="el-GR" sz="2000" dirty="0" smtClean="0"/>
              <a:t>     </a:t>
            </a:r>
            <a:r>
              <a:rPr lang="el-GR" sz="1900" dirty="0" smtClean="0"/>
              <a:t>Εφαρμογή τεχνικών και οργανωτικών μέτρων, π.χ.  </a:t>
            </a:r>
            <a:r>
              <a:rPr lang="el-GR" sz="1900" dirty="0" err="1" smtClean="0"/>
              <a:t>ψευδωνυμοποίηση</a:t>
            </a:r>
            <a:r>
              <a:rPr lang="el-GR" sz="1900" dirty="0" smtClean="0"/>
              <a:t> ή ελαχιστοποίηση των δεδομένων, κατά τη στιγμή του καθορισμού των μέσων επεξεργασίας και κατά τη στιγμή της επεξεργασίας</a:t>
            </a:r>
            <a:r>
              <a:rPr lang="en-US" sz="1900" dirty="0" smtClean="0"/>
              <a:t> </a:t>
            </a:r>
            <a:r>
              <a:rPr lang="el-GR" sz="1900" dirty="0" smtClean="0"/>
              <a:t>που διασφαλίζουν ότι </a:t>
            </a:r>
          </a:p>
          <a:p>
            <a:pPr>
              <a:buNone/>
              <a:defRPr/>
            </a:pPr>
            <a:r>
              <a:rPr lang="el-GR" sz="1900" dirty="0" smtClean="0"/>
              <a:t>     εξ ορισμού:</a:t>
            </a:r>
            <a:endParaRPr lang="en-US" sz="1900" dirty="0" smtClean="0"/>
          </a:p>
          <a:p>
            <a:pPr>
              <a:buNone/>
              <a:defRPr/>
            </a:pPr>
            <a:r>
              <a:rPr lang="en-US" sz="1900" dirty="0" smtClean="0"/>
              <a:t>    </a:t>
            </a:r>
            <a:r>
              <a:rPr lang="el-GR" sz="1900" dirty="0" smtClean="0"/>
              <a:t>(α) υφίστανται επεξεργασία μόνο τα δεδομένα που είναι απαραίτητα για τον σκοπό της επεξεργασίας και (β) τα δεδομένα δεν καθίστανται προσβάσιμα χωρίς την παρέμβαση του φυσικού προσώπου σε αόριστο αριθμό φυσικών προσώπων</a:t>
            </a:r>
          </a:p>
          <a:p>
            <a:pPr lvl="4">
              <a:buFontTx/>
              <a:buNone/>
              <a:defRPr/>
            </a:pPr>
            <a:endParaRPr lang="el-GR" sz="800" dirty="0" smtClean="0"/>
          </a:p>
          <a:p>
            <a:pPr>
              <a:buNone/>
              <a:defRPr/>
            </a:pPr>
            <a:r>
              <a:rPr lang="el-GR" sz="2400" b="1" dirty="0" smtClean="0">
                <a:solidFill>
                  <a:srgbClr val="FFFF00"/>
                </a:solidFill>
                <a:effectLst/>
              </a:rPr>
              <a:t>   </a:t>
            </a:r>
            <a:r>
              <a:rPr lang="en-US" sz="1900" b="1" dirty="0" smtClean="0">
                <a:solidFill>
                  <a:srgbClr val="FFFF00"/>
                </a:solidFill>
                <a:effectLst/>
              </a:rPr>
              <a:t>4</a:t>
            </a:r>
            <a:r>
              <a:rPr lang="en-US" sz="1900" b="1" dirty="0" smtClean="0">
                <a:solidFill>
                  <a:srgbClr val="FFFF00"/>
                </a:solidFill>
                <a:effectLst>
                  <a:outerShdw blurRad="38100" dist="38100" dir="2700000" algn="tl">
                    <a:srgbClr val="000000">
                      <a:alpha val="43137"/>
                    </a:srgbClr>
                  </a:outerShdw>
                </a:effectLst>
                <a:latin typeface="+mj-lt"/>
                <a:ea typeface="+mj-ea"/>
                <a:cs typeface="+mj-cs"/>
              </a:rPr>
              <a:t>. </a:t>
            </a:r>
            <a:r>
              <a:rPr lang="el-GR" sz="1900" b="1" dirty="0" smtClean="0">
                <a:solidFill>
                  <a:srgbClr val="FFFF00"/>
                </a:solidFill>
                <a:effectLst>
                  <a:outerShdw blurRad="38100" dist="38100" dir="2700000" algn="tl">
                    <a:srgbClr val="000000">
                      <a:alpha val="43137"/>
                    </a:srgbClr>
                  </a:outerShdw>
                </a:effectLst>
                <a:latin typeface="+mj-lt"/>
                <a:ea typeface="+mj-ea"/>
                <a:cs typeface="+mj-cs"/>
              </a:rPr>
              <a:t>Υποχρέωση γνωστοποίησης παραβιάσεων ασφάλειας</a:t>
            </a:r>
            <a:endParaRPr lang="en-US" sz="1900" b="1" dirty="0" smtClean="0">
              <a:solidFill>
                <a:srgbClr val="FFFF00"/>
              </a:solidFill>
              <a:effectLst>
                <a:outerShdw blurRad="38100" dist="38100" dir="2700000" algn="tl">
                  <a:srgbClr val="000000">
                    <a:alpha val="43137"/>
                  </a:srgbClr>
                </a:outerShdw>
              </a:effectLst>
              <a:latin typeface="+mj-lt"/>
              <a:ea typeface="+mj-ea"/>
              <a:cs typeface="+mj-cs"/>
            </a:endParaRPr>
          </a:p>
          <a:p>
            <a:r>
              <a:rPr lang="el-GR" sz="1900" dirty="0" smtClean="0"/>
              <a:t>Ο υπεύθυνος επεξεργασίας σε περίπτωση παραβίασης προσωπικών δεδομένων γνωστοποιεί αμέσως και όχι περάν των</a:t>
            </a:r>
            <a:r>
              <a:rPr lang="el-GR" sz="1900" b="1" dirty="0" smtClean="0"/>
              <a:t> 72 ωρών </a:t>
            </a:r>
            <a:r>
              <a:rPr lang="el-GR" sz="1900" dirty="0" smtClean="0"/>
              <a:t>από τη στιγμή που αποκτά γνώση του γεγονότος, την παραβίαση στην ΑΠΔΠΧ, εκτός αν η παραβίαση δεν ενδέχεται να προκαλέσει κίνδυνο. Μετά τις 72 ώρες, λογοδοτεί στην ΑΠΔΠΧ </a:t>
            </a:r>
          </a:p>
          <a:p>
            <a:pPr>
              <a:buFont typeface="Wingdings" pitchFamily="2" charset="2"/>
              <a:buChar char="Ø"/>
              <a:defRPr/>
            </a:pPr>
            <a:endParaRPr lang="el-GR" sz="2200" dirty="0" smtClean="0"/>
          </a:p>
        </p:txBody>
      </p:sp>
      <p:sp>
        <p:nvSpPr>
          <p:cNvPr id="4" name="Slide Number Placeholder 3"/>
          <p:cNvSpPr>
            <a:spLocks noGrp="1"/>
          </p:cNvSpPr>
          <p:nvPr>
            <p:ph type="sldNum" sz="quarter" idx="12"/>
          </p:nvPr>
        </p:nvSpPr>
        <p:spPr/>
        <p:txBody>
          <a:bodyPr/>
          <a:lstStyle/>
          <a:p>
            <a:pPr>
              <a:defRPr/>
            </a:pPr>
            <a:fld id="{26F48903-FCDB-41AF-A458-1EF7CA8C1B36}" type="slidenum">
              <a:rPr lang="el-GR" smtClean="0"/>
              <a:pPr>
                <a:defRPr/>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96622" cy="5543128"/>
          </a:xfrm>
        </p:spPr>
        <p:txBody>
          <a:bodyPr/>
          <a:lstStyle/>
          <a:p>
            <a:pPr marL="457200" indent="-457200">
              <a:buFontTx/>
              <a:buNone/>
              <a:defRPr/>
            </a:pPr>
            <a:r>
              <a:rPr lang="el-GR" sz="2200" b="1" dirty="0" smtClean="0">
                <a:solidFill>
                  <a:srgbClr val="FFFF00"/>
                </a:solidFill>
                <a:effectLst>
                  <a:outerShdw blurRad="38100" dist="38100" dir="2700000" algn="tl">
                    <a:srgbClr val="000000">
                      <a:alpha val="43137"/>
                    </a:srgbClr>
                  </a:outerShdw>
                </a:effectLst>
              </a:rPr>
              <a:t>   5. Υποχρέωση ανακοίνωσης παραβιάσεων ασφάλειας</a:t>
            </a:r>
            <a:endParaRPr lang="en-US" sz="2200" b="1" dirty="0" smtClean="0">
              <a:solidFill>
                <a:srgbClr val="FFFF00"/>
              </a:solidFill>
              <a:effectLst>
                <a:outerShdw blurRad="38100" dist="38100" dir="2700000" algn="tl">
                  <a:srgbClr val="000000">
                    <a:alpha val="43137"/>
                  </a:srgbClr>
                </a:outerShdw>
              </a:effectLst>
            </a:endParaRPr>
          </a:p>
          <a:p>
            <a:pPr marL="2171700" lvl="4" indent="-457200">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t>Η παραβίαση ιατρικών δεδομένων ανακοινώνεται αμέσως στο επηρεαζόμενο άτομο όταν υπάρχει ψηλός κίνδυνος για τα δικαιώματα και τις ελευθερίες του</a:t>
            </a:r>
            <a:endParaRPr lang="en-US" sz="2000" dirty="0" smtClean="0"/>
          </a:p>
          <a:p>
            <a:pPr lvl="2">
              <a:buFont typeface="Wingdings" pitchFamily="2" charset="2"/>
              <a:buChar char="Ø"/>
              <a:defRPr/>
            </a:pPr>
            <a:endParaRPr lang="en-US" sz="1200" dirty="0" smtClean="0"/>
          </a:p>
          <a:p>
            <a:pPr>
              <a:buFont typeface="Wingdings" pitchFamily="2" charset="2"/>
              <a:buChar char="Ø"/>
              <a:defRPr/>
            </a:pPr>
            <a:r>
              <a:rPr lang="el-GR" sz="2000" dirty="0" smtClean="0"/>
              <a:t>Περιγράφεται η φύση της παραβίασης και τα ληφθέντα μέτρα</a:t>
            </a:r>
            <a:endParaRPr lang="en-US" sz="2000" dirty="0" smtClean="0"/>
          </a:p>
          <a:p>
            <a:pPr lvl="2">
              <a:buFont typeface="Wingdings" pitchFamily="2" charset="2"/>
              <a:buChar char="Ø"/>
              <a:defRPr/>
            </a:pPr>
            <a:endParaRPr lang="en-US" sz="1200" dirty="0" smtClean="0"/>
          </a:p>
          <a:p>
            <a:pPr>
              <a:buFont typeface="Wingdings" pitchFamily="2" charset="2"/>
              <a:buChar char="Ø"/>
              <a:defRPr/>
            </a:pPr>
            <a:r>
              <a:rPr lang="el-GR" sz="2000" dirty="0" smtClean="0"/>
              <a:t>Η ανακοίνωση δεν απαιτείται, εάν: </a:t>
            </a:r>
          </a:p>
          <a:p>
            <a:pPr>
              <a:buFontTx/>
              <a:buNone/>
              <a:defRPr/>
            </a:pPr>
            <a:r>
              <a:rPr lang="el-GR" sz="2000" dirty="0" smtClean="0"/>
              <a:t>	(α) είχαν ήδη εφαρμοστεί κατάλληλα μέτρα προστασίας στα δεδομένα που αφορά η παραβίαση όπως π.χ. κρυπτογράφηση</a:t>
            </a:r>
          </a:p>
          <a:p>
            <a:pPr>
              <a:buFontTx/>
              <a:buNone/>
              <a:defRPr/>
            </a:pPr>
            <a:r>
              <a:rPr lang="el-GR" sz="2000" dirty="0" smtClean="0"/>
              <a:t>	(β) λήφθηκαν στη συνέχεια μέτρα που διασφαλίζουν ότι δεν υπάρχει κίνδυνος πλέον </a:t>
            </a:r>
          </a:p>
          <a:p>
            <a:pPr>
              <a:buNone/>
            </a:pPr>
            <a:r>
              <a:rPr lang="en-US" sz="2000" dirty="0" smtClean="0"/>
              <a:t>     </a:t>
            </a:r>
            <a:r>
              <a:rPr lang="el-GR" sz="2000" dirty="0" smtClean="0"/>
              <a:t>(γ) προϋποθέτει δυσανάλογες προσπάθειες (γίνεται όμως δημόσια ανακοίνωση ή παρόμοιο μέτρο για ενημέρωση των επηρεαζόμενων προσώπων)</a:t>
            </a:r>
          </a:p>
          <a:p>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770ECA2-8CAE-417E-868A-25BD2A518C5A}" type="slidenum">
              <a:rPr lang="el-GR" altLang="en-US" sz="1400" smtClean="0">
                <a:latin typeface="Arial" charset="0"/>
              </a:rPr>
              <a:pPr>
                <a:spcBef>
                  <a:spcPct val="0"/>
                </a:spcBef>
                <a:buClrTx/>
                <a:buSzTx/>
                <a:buFontTx/>
                <a:buNone/>
                <a:defRPr/>
              </a:pPr>
              <a:t>19</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F48D768-26CE-4D4B-9CC4-7197122D674D}"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7" name="Rectangle 3"/>
          <p:cNvSpPr>
            <a:spLocks noGrp="1" noChangeArrowheads="1"/>
          </p:cNvSpPr>
          <p:nvPr>
            <p:ph type="body" idx="1"/>
          </p:nvPr>
        </p:nvSpPr>
        <p:spPr>
          <a:xfrm>
            <a:off x="468313" y="260350"/>
            <a:ext cx="8280400" cy="5832475"/>
          </a:xfrm>
          <a:effectLst>
            <a:outerShdw dist="35921" dir="2700000" algn="ctr" rotWithShape="0">
              <a:schemeClr val="bg2"/>
            </a:outerShdw>
          </a:effectLst>
        </p:spPr>
        <p:txBody>
          <a:bodyPr/>
          <a:lstStyle/>
          <a:p>
            <a:pPr eaLnBrk="1" hangingPunct="1">
              <a:buFontTx/>
              <a:buNone/>
              <a:defRPr/>
            </a:pPr>
            <a:r>
              <a:rPr lang="el-GR" sz="2400" dirty="0" smtClean="0">
                <a:effectLst>
                  <a:outerShdw blurRad="38100" dist="38100" dir="2700000" algn="tl">
                    <a:srgbClr val="000000">
                      <a:alpha val="43137"/>
                    </a:srgbClr>
                  </a:outerShdw>
                </a:effectLst>
              </a:rPr>
              <a:t>	</a:t>
            </a:r>
            <a:r>
              <a:rPr lang="el-GR" sz="2300" b="1" dirty="0" smtClean="0">
                <a:solidFill>
                  <a:srgbClr val="FFC000"/>
                </a:solidFill>
                <a:effectLst>
                  <a:outerShdw blurRad="38100" dist="38100" dir="2700000" algn="tl">
                    <a:srgbClr val="000000">
                      <a:alpha val="43137"/>
                    </a:srgbClr>
                  </a:outerShdw>
                </a:effectLst>
              </a:rPr>
              <a:t>Ανάγκη αντικατάστασης του υφιστάμενου πλαισίου:</a:t>
            </a:r>
          </a:p>
          <a:p>
            <a:pPr eaLnBrk="1" hangingPunct="1">
              <a:buFontTx/>
              <a:buNone/>
              <a:defRPr/>
            </a:pPr>
            <a:r>
              <a:rPr lang="en-US" sz="2300" b="1" dirty="0" smtClean="0">
                <a:solidFill>
                  <a:srgbClr val="FFC000"/>
                </a:solidFill>
                <a:effectLst>
                  <a:outerShdw blurRad="38100" dist="38100" dir="2700000" algn="tl">
                    <a:srgbClr val="000000">
                      <a:alpha val="43137"/>
                    </a:srgbClr>
                  </a:outerShdw>
                </a:effectLst>
              </a:rPr>
              <a:t> </a:t>
            </a:r>
            <a:r>
              <a:rPr lang="el-GR" sz="2300" dirty="0" smtClean="0"/>
              <a:t>   Η υφιστάμενη Οδηγία (95/46/ΕΚ), μετά από περίπου μια εικοσαετία, θεωρείται ξεπερασμένη - δεν ανταποκρίνεται επαρκώς στις ανάγκες της εποχής λόγω:</a:t>
            </a:r>
          </a:p>
          <a:p>
            <a:pPr eaLnBrk="1" hangingPunct="1">
              <a:defRPr/>
            </a:pPr>
            <a:r>
              <a:rPr lang="el-GR" sz="2300" dirty="0" smtClean="0"/>
              <a:t>Των ραγδαίων τεχνολογικών εξελίξεων π.χ. </a:t>
            </a:r>
            <a:r>
              <a:rPr lang="el-GR" sz="2300" dirty="0" err="1" smtClean="0"/>
              <a:t>smartphones</a:t>
            </a:r>
            <a:r>
              <a:rPr lang="el-GR" sz="2300" dirty="0" smtClean="0"/>
              <a:t>, </a:t>
            </a:r>
            <a:r>
              <a:rPr lang="en-US" sz="2300" dirty="0" smtClean="0"/>
              <a:t>mobile </a:t>
            </a:r>
            <a:r>
              <a:rPr lang="el-GR" sz="2300" dirty="0" err="1" smtClean="0"/>
              <a:t>banking</a:t>
            </a:r>
            <a:endParaRPr lang="el-GR" sz="2300" dirty="0" smtClean="0"/>
          </a:p>
          <a:p>
            <a:pPr eaLnBrk="1" hangingPunct="1">
              <a:defRPr/>
            </a:pPr>
            <a:r>
              <a:rPr lang="el-GR" sz="2300" dirty="0" smtClean="0"/>
              <a:t>Της χρήσης του διαδικτύου και των νέων υπηρεσιών που παρέχει π.χ. ηλεκτρονικό εμπόριο</a:t>
            </a:r>
          </a:p>
          <a:p>
            <a:pPr eaLnBrk="1" hangingPunct="1">
              <a:defRPr/>
            </a:pPr>
            <a:r>
              <a:rPr lang="el-GR" sz="2300" dirty="0" smtClean="0"/>
              <a:t>Της ανάπτυξης της ψηφιακής οικονομίας π.χ. ί</a:t>
            </a:r>
            <a:r>
              <a:rPr lang="en-US" sz="2300" dirty="0" err="1" smtClean="0"/>
              <a:t>nternet</a:t>
            </a:r>
            <a:r>
              <a:rPr lang="en-US" sz="2300" dirty="0" smtClean="0"/>
              <a:t> banking</a:t>
            </a:r>
          </a:p>
          <a:p>
            <a:pPr eaLnBrk="1" hangingPunct="1">
              <a:defRPr/>
            </a:pPr>
            <a:r>
              <a:rPr lang="el-GR" sz="2300" dirty="0" smtClean="0"/>
              <a:t>Της ευρείας χρήσης των μέσων κοινωνικής δικτύωσης</a:t>
            </a:r>
          </a:p>
          <a:p>
            <a:pPr eaLnBrk="1" hangingPunct="1">
              <a:defRPr/>
            </a:pPr>
            <a:r>
              <a:rPr lang="el-GR" sz="2300" dirty="0" smtClean="0"/>
              <a:t>Της αυξανόμενης δημοσιοποίησης προσωπικών πληροφοριών π.χ. δεδομένων υγείας και διάθεσής τους σε παγκόσμιο επίπεδο</a:t>
            </a:r>
          </a:p>
          <a:p>
            <a:pPr eaLnBrk="1" hangingPunct="1">
              <a:buFontTx/>
              <a:buNone/>
              <a:defRPr/>
            </a:pPr>
            <a:r>
              <a:rPr lang="el-GR" sz="2400" dirty="0" smtClean="0"/>
              <a:t>               </a:t>
            </a:r>
            <a:endParaRPr lang="el-GR" sz="1600" dirty="0" smtClean="0"/>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80728"/>
            <a:ext cx="8424863" cy="1584673"/>
          </a:xfrm>
        </p:spPr>
        <p:txBody>
          <a:bodyPr/>
          <a:lstStyle/>
          <a:p>
            <a:pPr>
              <a:defRPr/>
            </a:pPr>
            <a:r>
              <a:rPr lang="en-US" sz="2000" b="1" dirty="0" smtClean="0">
                <a:solidFill>
                  <a:srgbClr val="FFFF00"/>
                </a:solidFill>
                <a:effectLst>
                  <a:outerShdw blurRad="38100" dist="38100" dir="2700000" algn="tl">
                    <a:srgbClr val="000000">
                      <a:alpha val="43137"/>
                    </a:srgbClr>
                  </a:outerShdw>
                </a:effectLst>
                <a:latin typeface="+mn-lt"/>
                <a:ea typeface="+mn-ea"/>
                <a:cs typeface="+mn-cs"/>
              </a:rPr>
              <a:t>6</a:t>
            </a:r>
            <a:r>
              <a:rPr lang="el-GR" sz="2000" b="1" dirty="0" smtClean="0">
                <a:solidFill>
                  <a:srgbClr val="FFFF00"/>
                </a:solidFill>
                <a:effectLst>
                  <a:outerShdw blurRad="38100" dist="38100" dir="2700000" algn="tl">
                    <a:srgbClr val="000000">
                      <a:alpha val="43137"/>
                    </a:srgbClr>
                  </a:outerShdw>
                </a:effectLst>
                <a:latin typeface="+mn-lt"/>
                <a:ea typeface="+mn-ea"/>
                <a:cs typeface="+mn-cs"/>
              </a:rPr>
              <a:t>. Υποχρέωση δέσμευσης του εκτελούντα την επεξεργασία με σύμβαση ή άλλη δεσμευτική πράξη </a:t>
            </a: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388" y="980729"/>
            <a:ext cx="8569325" cy="5039072"/>
          </a:xfrm>
        </p:spPr>
        <p:txBody>
          <a:bodyPr/>
          <a:lstStyle/>
          <a:p>
            <a:pPr>
              <a:buFont typeface="Wingdings" pitchFamily="2" charset="2"/>
              <a:buChar char="Ø"/>
              <a:defRPr/>
            </a:pPr>
            <a:r>
              <a:rPr lang="el-GR" sz="1900" dirty="0" smtClean="0"/>
              <a:t>Συνάπτεται συμφωνία/σύμβαση μεταξύ του υπεύθυνου επεξεργασίας και του εκτελούντα, η οποία καθορίζει τις υποχρεώσεις/ευθύνες του</a:t>
            </a:r>
          </a:p>
          <a:p>
            <a:pPr lvl="3">
              <a:buFont typeface="Wingdings" pitchFamily="2" charset="2"/>
              <a:buChar char="Ø"/>
              <a:defRPr/>
            </a:pPr>
            <a:endParaRPr lang="el-GR" sz="700" dirty="0" smtClean="0"/>
          </a:p>
          <a:p>
            <a:pPr>
              <a:buFont typeface="Wingdings" pitchFamily="2" charset="2"/>
              <a:buChar char="Ø"/>
              <a:defRPr/>
            </a:pPr>
            <a:r>
              <a:rPr lang="el-GR" sz="1900" dirty="0" smtClean="0"/>
              <a:t>Ο εκτελών επεξεργάζεται τα δεδομένα </a:t>
            </a:r>
            <a:r>
              <a:rPr lang="el-GR" sz="1900" u="sng" dirty="0" smtClean="0"/>
              <a:t>μόνο βάσει καταγεγραμμένων εντολών του υπεύθυνου</a:t>
            </a:r>
          </a:p>
          <a:p>
            <a:pPr lvl="2">
              <a:buFont typeface="Wingdings" pitchFamily="2" charset="2"/>
              <a:buChar char="Ø"/>
              <a:defRPr/>
            </a:pPr>
            <a:endParaRPr lang="el-GR" sz="1100" dirty="0" smtClean="0"/>
          </a:p>
          <a:p>
            <a:pPr>
              <a:buFont typeface="Wingdings" pitchFamily="2" charset="2"/>
              <a:buChar char="Ø"/>
              <a:defRPr/>
            </a:pPr>
            <a:r>
              <a:rPr lang="el-GR" sz="1900" dirty="0" smtClean="0"/>
              <a:t>Θέτει στη διάθεση του υπεύθυνου </a:t>
            </a:r>
            <a:r>
              <a:rPr lang="el-GR" sz="1900" u="sng" dirty="0" smtClean="0"/>
              <a:t>κάθε απαραίτητη πληροφορία</a:t>
            </a:r>
          </a:p>
          <a:p>
            <a:pPr lvl="3">
              <a:buFont typeface="Wingdings" pitchFamily="2" charset="2"/>
              <a:buChar char="Ø"/>
              <a:defRPr/>
            </a:pPr>
            <a:endParaRPr lang="el-GR" sz="700" dirty="0" smtClean="0"/>
          </a:p>
          <a:p>
            <a:pPr>
              <a:buFont typeface="Wingdings" pitchFamily="2" charset="2"/>
              <a:buChar char="Ø"/>
              <a:defRPr/>
            </a:pPr>
            <a:r>
              <a:rPr lang="el-GR" sz="1900" b="1" dirty="0" smtClean="0">
                <a:solidFill>
                  <a:srgbClr val="FFC000"/>
                </a:solidFill>
              </a:rPr>
              <a:t>Ο εκτελών:</a:t>
            </a:r>
          </a:p>
          <a:p>
            <a:pPr>
              <a:defRPr/>
            </a:pPr>
            <a:r>
              <a:rPr lang="el-GR" sz="1900" dirty="0" smtClean="0"/>
              <a:t> Τηρεί αρχείο καταγραφής δραστηριοτήτων επεξεργασίας</a:t>
            </a:r>
          </a:p>
          <a:p>
            <a:pPr lvl="3">
              <a:buFont typeface="Wingdings" pitchFamily="2" charset="2"/>
              <a:buChar char="Ø"/>
              <a:defRPr/>
            </a:pPr>
            <a:endParaRPr lang="el-GR" sz="700" dirty="0" smtClean="0"/>
          </a:p>
          <a:p>
            <a:pPr>
              <a:defRPr/>
            </a:pPr>
            <a:r>
              <a:rPr lang="el-GR" sz="1900" dirty="0" smtClean="0"/>
              <a:t>Συνεργάζεται με την ΑΠΔΠΧ</a:t>
            </a:r>
          </a:p>
          <a:p>
            <a:pPr lvl="3">
              <a:buFont typeface="Wingdings" pitchFamily="2" charset="2"/>
              <a:buChar char="Ø"/>
              <a:defRPr/>
            </a:pPr>
            <a:endParaRPr lang="el-GR" sz="700" dirty="0" smtClean="0"/>
          </a:p>
          <a:p>
            <a:pPr>
              <a:defRPr/>
            </a:pPr>
            <a:r>
              <a:rPr lang="el-GR" sz="1900" dirty="0" smtClean="0"/>
              <a:t>Λαμβάνει κατάλληλα τεχνικά και οργανωτικά μέτρα για τη διασφάλιση της επεξεργασίας</a:t>
            </a:r>
          </a:p>
          <a:p>
            <a:pPr lvl="3">
              <a:buFont typeface="Wingdings" pitchFamily="2" charset="2"/>
              <a:buChar char="Ø"/>
              <a:defRPr/>
            </a:pPr>
            <a:endParaRPr lang="el-GR" sz="700" dirty="0" smtClean="0"/>
          </a:p>
          <a:p>
            <a:pPr>
              <a:defRPr/>
            </a:pPr>
            <a:r>
              <a:rPr lang="el-GR" sz="1900" dirty="0" smtClean="0"/>
              <a:t>Ενημερώνει τον υπεύθυνο επεξεργασίας σε περίπτωση παραβίασης</a:t>
            </a:r>
          </a:p>
          <a:p>
            <a:pPr lvl="3">
              <a:buFont typeface="Wingdings" pitchFamily="2" charset="2"/>
              <a:buChar char="Ø"/>
              <a:defRPr/>
            </a:pPr>
            <a:endParaRPr lang="el-GR" sz="700" dirty="0" smtClean="0"/>
          </a:p>
          <a:p>
            <a:pPr>
              <a:defRPr/>
            </a:pPr>
            <a:r>
              <a:rPr lang="el-GR" sz="1900" dirty="0" smtClean="0"/>
              <a:t>Διορίζει ΥΠΔ</a:t>
            </a:r>
          </a:p>
          <a:p>
            <a:pPr lvl="3">
              <a:buFont typeface="Wingdings" pitchFamily="2" charset="2"/>
              <a:buChar char="Ø"/>
              <a:defRPr/>
            </a:pPr>
            <a:endParaRPr lang="el-GR" sz="700" dirty="0" smtClean="0"/>
          </a:p>
          <a:p>
            <a:pPr>
              <a:defRPr/>
            </a:pPr>
            <a:r>
              <a:rPr lang="el-GR" sz="1900" dirty="0" smtClean="0"/>
              <a:t>Υπόκειται στον έλεγχο της εποπτικής αρχής και κυρώσεις</a:t>
            </a:r>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7BF706FF-8D58-43D5-936A-6988769A6076}"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0729"/>
            <a:ext cx="8496300" cy="2448272"/>
          </a:xfrm>
        </p:spPr>
        <p:txBody>
          <a:bodyPr/>
          <a:lstStyle/>
          <a:p>
            <a:pPr>
              <a:defRPr/>
            </a:pPr>
            <a:r>
              <a:rPr lang="en-US" sz="1800" b="1" dirty="0" smtClean="0"/>
              <a:t/>
            </a:r>
            <a:br>
              <a:rPr lang="en-US" sz="1800" b="1" dirty="0" smtClean="0"/>
            </a:br>
            <a:r>
              <a:rPr lang="en-US" sz="2000" b="1" dirty="0" smtClean="0">
                <a:solidFill>
                  <a:srgbClr val="FFFF00"/>
                </a:solidFill>
                <a:effectLst>
                  <a:outerShdw blurRad="38100" dist="38100" dir="2700000" algn="tl">
                    <a:srgbClr val="000000">
                      <a:alpha val="43137"/>
                    </a:srgbClr>
                  </a:outerShdw>
                </a:effectLst>
                <a:latin typeface="+mn-lt"/>
                <a:ea typeface="+mn-ea"/>
                <a:cs typeface="+mn-cs"/>
              </a:rPr>
              <a:t>7</a:t>
            </a:r>
            <a:r>
              <a:rPr lang="el-GR" sz="2000" b="1" dirty="0" smtClean="0">
                <a:solidFill>
                  <a:srgbClr val="FFFF00"/>
                </a:solidFill>
                <a:effectLst>
                  <a:outerShdw blurRad="38100" dist="38100" dir="2700000" algn="tl">
                    <a:srgbClr val="000000">
                      <a:alpha val="43137"/>
                    </a:srgbClr>
                  </a:outerShdw>
                </a:effectLst>
                <a:latin typeface="+mn-lt"/>
                <a:ea typeface="+mn-ea"/>
                <a:cs typeface="+mn-cs"/>
              </a:rPr>
              <a:t>. Τήρηση αρχείων των δραστηριοτήτων επεξεργασίας</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
            </a:r>
            <a:br>
              <a:rPr lang="el-GR" sz="2000" b="1" dirty="0" smtClean="0">
                <a:solidFill>
                  <a:srgbClr val="FFFF00"/>
                </a:solidFill>
                <a:effectLst>
                  <a:outerShdw blurRad="38100" dist="38100" dir="2700000" algn="tl">
                    <a:srgbClr val="000000">
                      <a:alpha val="43137"/>
                    </a:srgbClr>
                  </a:outerShdw>
                </a:effectLst>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340768"/>
            <a:ext cx="8280400" cy="4679032"/>
          </a:xfrm>
        </p:spPr>
        <p:txBody>
          <a:bodyPr/>
          <a:lstStyle/>
          <a:p>
            <a:pPr>
              <a:buFont typeface="Wingdings" pitchFamily="2" charset="2"/>
              <a:buChar char="Ø"/>
              <a:defRPr/>
            </a:pPr>
            <a:r>
              <a:rPr lang="el-GR" sz="2000" dirty="0" smtClean="0"/>
              <a:t>Ο υπεύθυνος επεξεργασίας και ο εκτελών </a:t>
            </a:r>
            <a:r>
              <a:rPr lang="el-GR" sz="2000" b="1" dirty="0" smtClean="0"/>
              <a:t>έχουν υποχρέωση να τηρούν εγγράφως ή ηλεκτρονικά</a:t>
            </a:r>
            <a:r>
              <a:rPr lang="el-GR" sz="2000" dirty="0" smtClean="0"/>
              <a:t> αρχείο δραστηριοτήτων </a:t>
            </a:r>
          </a:p>
          <a:p>
            <a:pPr lvl="3">
              <a:buFontTx/>
              <a:buNone/>
              <a:defRPr/>
            </a:pPr>
            <a:r>
              <a:rPr lang="el-GR" sz="800" dirty="0" smtClean="0"/>
              <a:t>  </a:t>
            </a:r>
          </a:p>
          <a:p>
            <a:pPr>
              <a:buFont typeface="Wingdings" pitchFamily="2" charset="2"/>
              <a:buChar char="Ø"/>
              <a:defRPr/>
            </a:pPr>
            <a:r>
              <a:rPr lang="el-GR" sz="2000" dirty="0" smtClean="0"/>
              <a:t>Οι πληροφορίες στο  εν λόγω αρχείο είναι αντίστοιχες με αυτές που περιλαμβάνει το υφιστάμενο έντυπο Γνωστοποίησης</a:t>
            </a:r>
          </a:p>
          <a:p>
            <a:pPr lvl="3">
              <a:buFontTx/>
              <a:buNone/>
              <a:defRPr/>
            </a:pPr>
            <a:endParaRPr lang="el-GR" sz="800" dirty="0" smtClean="0"/>
          </a:p>
          <a:p>
            <a:pPr>
              <a:buFont typeface="Wingdings" pitchFamily="2" charset="2"/>
              <a:buChar char="Ø"/>
              <a:defRPr/>
            </a:pPr>
            <a:r>
              <a:rPr lang="el-GR" sz="2000" dirty="0" smtClean="0"/>
              <a:t>Το αρχείο τίθεται στη διάθεση της ΑΠΔΠΧ κατόπιν αιτήματος της για άσκηση των αρμοδιοτήτων της</a:t>
            </a:r>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12FC5D18-1AD1-4217-829C-39837C6C9CA5}" type="slidenum">
              <a:rPr lang="el-GR" smtClean="0"/>
              <a:pPr>
                <a:defRPr/>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36EC993-5927-4D4E-A9E2-0A28AE961335}" type="slidenum">
              <a:rPr lang="el-GR" altLang="en-US" sz="1400" smtClean="0">
                <a:latin typeface="Arial" charset="0"/>
              </a:rPr>
              <a:pPr>
                <a:spcBef>
                  <a:spcPct val="0"/>
                </a:spcBef>
                <a:buClrTx/>
                <a:buSzTx/>
                <a:buFontTx/>
                <a:buNone/>
                <a:defRPr/>
              </a:pPr>
              <a:t>22</a:t>
            </a:fld>
            <a:endParaRPr lang="el-GR" altLang="en-US" sz="1400" smtClean="0">
              <a:latin typeface="Arial" charset="0"/>
            </a:endParaRPr>
          </a:p>
        </p:txBody>
      </p:sp>
      <p:sp>
        <p:nvSpPr>
          <p:cNvPr id="6147" name="Rectangle 3"/>
          <p:cNvSpPr>
            <a:spLocks noGrp="1" noChangeArrowheads="1"/>
          </p:cNvSpPr>
          <p:nvPr>
            <p:ph type="body" idx="1"/>
          </p:nvPr>
        </p:nvSpPr>
        <p:spPr>
          <a:xfrm>
            <a:off x="539750" y="260648"/>
            <a:ext cx="8424863" cy="6192540"/>
          </a:xfrm>
          <a:effectLst>
            <a:outerShdw dist="35921" dir="2700000" algn="ctr" rotWithShape="0">
              <a:schemeClr val="bg2"/>
            </a:outerShdw>
          </a:effectLst>
        </p:spPr>
        <p:txBody>
          <a:bodyPr/>
          <a:lstStyle/>
          <a:p>
            <a:pPr>
              <a:buFontTx/>
              <a:buNone/>
              <a:defRPr/>
            </a:pPr>
            <a:r>
              <a:rPr lang="el-GR" sz="2000" b="1" dirty="0" smtClean="0">
                <a:solidFill>
                  <a:srgbClr val="FFFF00"/>
                </a:solidFill>
                <a:effectLst/>
              </a:rPr>
              <a:t>     </a:t>
            </a:r>
            <a:r>
              <a:rPr lang="en-US" sz="2000" b="1" dirty="0" smtClean="0">
                <a:solidFill>
                  <a:srgbClr val="FFFF00"/>
                </a:solidFill>
                <a:effectLst/>
              </a:rPr>
              <a:t>8</a:t>
            </a:r>
            <a:r>
              <a:rPr lang="el-GR" sz="2000" b="1" dirty="0" smtClean="0">
                <a:solidFill>
                  <a:srgbClr val="FFFF00"/>
                </a:solidFill>
                <a:effectLst/>
              </a:rPr>
              <a:t>.</a:t>
            </a:r>
            <a:r>
              <a:rPr lang="el-GR" sz="2000" b="1" dirty="0" smtClean="0">
                <a:solidFill>
                  <a:srgbClr val="FFFF00"/>
                </a:solidFill>
                <a:effectLst>
                  <a:outerShdw blurRad="38100" dist="38100" dir="2700000" algn="tl">
                    <a:srgbClr val="000000">
                      <a:alpha val="43137"/>
                    </a:srgbClr>
                  </a:outerShdw>
                </a:effectLst>
              </a:rPr>
              <a:t> Υποχρέωση τήρησης της ασφάλειας της επεξεργασίας:</a:t>
            </a:r>
          </a:p>
          <a:p>
            <a:pPr lvl="2">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200" dirty="0" smtClean="0"/>
              <a:t>Ο υπεύθυνος επεξεργασίας ή ο εκτελών την επεξεργασία αξιολογεί τους κινδύνους της επεξεργασίας και εφαρμόζει μέτρα για τον μετριασμό τους π.χ. μέσω κρυπτογράφησης</a:t>
            </a:r>
          </a:p>
          <a:p>
            <a:pPr lvl="1">
              <a:buFontTx/>
              <a:buNone/>
              <a:defRPr/>
            </a:pPr>
            <a:endParaRPr lang="el-GR" sz="1800" dirty="0" smtClean="0"/>
          </a:p>
          <a:p>
            <a:pPr>
              <a:buFont typeface="Wingdings" pitchFamily="2" charset="2"/>
              <a:buChar char="Ø"/>
              <a:defRPr/>
            </a:pPr>
            <a:r>
              <a:rPr lang="el-GR" sz="2200" dirty="0" smtClean="0"/>
              <a:t>Γίνεται εκτίμηση του ενδεδειγμένου επιπέδου ασφαλείας,</a:t>
            </a:r>
          </a:p>
          <a:p>
            <a:pPr>
              <a:buFontTx/>
              <a:buNone/>
              <a:defRPr/>
            </a:pPr>
            <a:r>
              <a:rPr lang="el-GR" sz="2200" dirty="0" smtClean="0"/>
              <a:t>    λαμβάνοντας υπόψη τους κινδύνους που απορρέουν από την</a:t>
            </a:r>
          </a:p>
          <a:p>
            <a:pPr>
              <a:buFontTx/>
              <a:buNone/>
              <a:defRPr/>
            </a:pPr>
            <a:r>
              <a:rPr lang="el-GR" sz="2200" dirty="0" smtClean="0"/>
              <a:t>    επεξεργασία (π.χ. από παράνομη καταστροφή, απώλεια, πρόσβαση στον εξυπηρετητή από </a:t>
            </a:r>
            <a:r>
              <a:rPr lang="el-GR" sz="2200" dirty="0" err="1" smtClean="0"/>
              <a:t>hackers</a:t>
            </a:r>
            <a:r>
              <a:rPr lang="el-GR" sz="2200" dirty="0" smtClean="0"/>
              <a:t>, κλοπή εγγράφων, διαρροή δεδομένων </a:t>
            </a:r>
            <a:r>
              <a:rPr lang="el-GR" sz="2200" dirty="0" err="1" smtClean="0"/>
              <a:t>κ.λ.π</a:t>
            </a:r>
            <a:r>
              <a:rPr lang="el-GR" sz="2200" dirty="0" smtClean="0"/>
              <a:t>.)</a:t>
            </a:r>
          </a:p>
          <a:p>
            <a:pPr lvl="1">
              <a:buFontTx/>
              <a:buNone/>
              <a:defRPr/>
            </a:pPr>
            <a:endParaRPr lang="el-GR" sz="1800" dirty="0" smtClean="0"/>
          </a:p>
          <a:p>
            <a:pPr>
              <a:buFont typeface="Wingdings" pitchFamily="2" charset="2"/>
              <a:buChar char="Ø"/>
              <a:defRPr/>
            </a:pPr>
            <a:r>
              <a:rPr lang="el-GR" sz="2200" dirty="0" smtClean="0"/>
              <a:t>Η τήρηση εγκεκριμένου κώδικα δεοντολογίας ή εγκεκριμένου</a:t>
            </a:r>
          </a:p>
          <a:p>
            <a:pPr>
              <a:buFontTx/>
              <a:buNone/>
              <a:defRPr/>
            </a:pPr>
            <a:r>
              <a:rPr lang="el-GR" sz="2200" dirty="0" smtClean="0"/>
              <a:t>    μηχανισμού πιστοποίησης είναι στοιχείο συμμόρφωσης</a:t>
            </a:r>
          </a:p>
          <a:p>
            <a:pPr>
              <a:buFontTx/>
              <a:buNone/>
              <a:defRPr/>
            </a:pPr>
            <a:endParaRPr lang="el-GR" sz="2200" dirty="0" smtClean="0"/>
          </a:p>
          <a:p>
            <a:pPr>
              <a:buFontTx/>
              <a:buNone/>
              <a:defRPr/>
            </a:pPr>
            <a:endParaRPr lang="el-GR" sz="2200" dirty="0" smtClean="0"/>
          </a:p>
          <a:p>
            <a:pPr>
              <a:buFontTx/>
              <a:buNone/>
              <a:defRPr/>
            </a:pPr>
            <a:endParaRPr lang="el-GR" sz="22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B3C91BC-9F35-42BA-A6E5-4F13B7B8FF84}" type="slidenum">
              <a:rPr lang="el-GR" altLang="en-US" sz="1400" smtClean="0">
                <a:latin typeface="Arial" charset="0"/>
              </a:rPr>
              <a:pPr>
                <a:spcBef>
                  <a:spcPct val="0"/>
                </a:spcBef>
                <a:buClrTx/>
                <a:buSzTx/>
                <a:buFontTx/>
                <a:buNone/>
                <a:defRPr/>
              </a:pPr>
              <a:t>23</a:t>
            </a:fld>
            <a:endParaRPr lang="el-GR" altLang="en-US" sz="1400" smtClean="0">
              <a:latin typeface="Arial" charset="0"/>
            </a:endParaRPr>
          </a:p>
        </p:txBody>
      </p:sp>
      <p:sp>
        <p:nvSpPr>
          <p:cNvPr id="6147" name="Rectangle 3"/>
          <p:cNvSpPr>
            <a:spLocks noGrp="1" noChangeArrowheads="1"/>
          </p:cNvSpPr>
          <p:nvPr>
            <p:ph type="body" idx="1"/>
          </p:nvPr>
        </p:nvSpPr>
        <p:spPr>
          <a:xfrm>
            <a:off x="539750" y="188640"/>
            <a:ext cx="8353425" cy="626454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n-US" sz="2200" b="1" dirty="0" smtClean="0">
                <a:solidFill>
                  <a:srgbClr val="FFFF00"/>
                </a:solidFill>
                <a:effectLst>
                  <a:outerShdw blurRad="38100" dist="38100" dir="2700000" algn="tl">
                    <a:srgbClr val="000000">
                      <a:alpha val="43137"/>
                    </a:srgbClr>
                  </a:outerShdw>
                </a:effectLst>
              </a:rPr>
              <a:t>9</a:t>
            </a:r>
            <a:r>
              <a:rPr lang="el-GR" sz="2200" b="1" dirty="0" smtClean="0">
                <a:solidFill>
                  <a:srgbClr val="FFFF00"/>
                </a:solidFill>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Εκτίμηση αντικτύπου</a:t>
            </a:r>
            <a:r>
              <a:rPr lang="en-US" sz="2400" b="1" dirty="0" smtClean="0">
                <a:solidFill>
                  <a:srgbClr val="FFFF00"/>
                </a:solidFill>
                <a:effectLst>
                  <a:outerShdw blurRad="38100" dist="38100" dir="2700000" algn="tl">
                    <a:srgbClr val="000000">
                      <a:alpha val="43137"/>
                    </a:srgbClr>
                  </a:outerShdw>
                </a:effectLst>
              </a:rPr>
              <a:t> (impact assessment)</a:t>
            </a:r>
            <a:endParaRPr lang="el-GR" sz="2400" b="1" dirty="0" smtClean="0">
              <a:solidFill>
                <a:srgbClr val="FFFF00"/>
              </a:solidFill>
              <a:effectLst>
                <a:outerShdw blurRad="38100" dist="38100" dir="2700000" algn="tl">
                  <a:srgbClr val="000000">
                    <a:alpha val="43137"/>
                  </a:srgbClr>
                </a:outerShdw>
              </a:effectLst>
            </a:endParaRPr>
          </a:p>
          <a:p>
            <a:pPr lvl="3">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400" dirty="0" smtClean="0"/>
              <a:t>Σημαντικό εργαλείο συμμόρφωσης με την Αρχή της Λογοδοσίας</a:t>
            </a:r>
          </a:p>
          <a:p>
            <a:pPr>
              <a:buFont typeface="Wingdings" pitchFamily="2" charset="2"/>
              <a:buChar char="Ø"/>
              <a:defRPr/>
            </a:pPr>
            <a:r>
              <a:rPr lang="el-GR" sz="2400" dirty="0" smtClean="0"/>
              <a:t>Εντοπίζει τους κινδύνους της επεξεργασίας και καθορίζει τα μέτρα που θα ληφθούν για αντιμετώπιση / ελαχιστοποίηση τους</a:t>
            </a:r>
          </a:p>
          <a:p>
            <a:pPr>
              <a:buFontTx/>
              <a:buNone/>
              <a:defRPr/>
            </a:pPr>
            <a:endParaRPr lang="el-GR" sz="2400" dirty="0" smtClean="0"/>
          </a:p>
          <a:p>
            <a:pPr>
              <a:buFont typeface="Wingdings" pitchFamily="2" charset="2"/>
              <a:buChar char="Ø"/>
              <a:defRPr/>
            </a:pPr>
            <a:r>
              <a:rPr lang="el-GR" sz="2400" b="1" dirty="0" smtClean="0">
                <a:solidFill>
                  <a:srgbClr val="FFC000"/>
                </a:solidFill>
              </a:rPr>
              <a:t>Διενεργείται από τον υπεύθυνο επεξεργασίας με τη βοήθεια/συμβουλή του ΥΠΔ: </a:t>
            </a:r>
          </a:p>
          <a:p>
            <a:pPr>
              <a:defRPr/>
            </a:pPr>
            <a:r>
              <a:rPr lang="el-GR" sz="2400" dirty="0" smtClean="0"/>
              <a:t>Μόνο όταν υπάρχει υψηλός κίνδυνος (ιδίως με τη χρήση νέων τεχνολογιών) για τα δικαιώματα και τις ελευθερίες των φυσικών προσώπων (περιλαμβανομένων και επεξεργασιών πριν τις 25.05.2018)</a:t>
            </a:r>
          </a:p>
          <a:p>
            <a:pPr>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B3C91BC-9F35-42BA-A6E5-4F13B7B8FF84}" type="slidenum">
              <a:rPr lang="el-GR" altLang="en-US" sz="1400" smtClean="0">
                <a:latin typeface="Arial" charset="0"/>
              </a:rPr>
              <a:pPr>
                <a:spcBef>
                  <a:spcPct val="0"/>
                </a:spcBef>
                <a:buClrTx/>
                <a:buSzTx/>
                <a:buFontTx/>
                <a:buNone/>
                <a:defRPr/>
              </a:pPr>
              <a:t>24</a:t>
            </a:fld>
            <a:endParaRPr lang="el-GR" altLang="en-US" sz="1400" smtClean="0">
              <a:latin typeface="Arial" charset="0"/>
            </a:endParaRPr>
          </a:p>
        </p:txBody>
      </p:sp>
      <p:sp>
        <p:nvSpPr>
          <p:cNvPr id="6147" name="Rectangle 3"/>
          <p:cNvSpPr>
            <a:spLocks noGrp="1" noChangeArrowheads="1"/>
          </p:cNvSpPr>
          <p:nvPr>
            <p:ph type="body" idx="1"/>
          </p:nvPr>
        </p:nvSpPr>
        <p:spPr>
          <a:xfrm>
            <a:off x="395536" y="188640"/>
            <a:ext cx="8497639" cy="6264548"/>
          </a:xfrm>
          <a:effectLst>
            <a:outerShdw dist="35921" dir="2700000" algn="ctr" rotWithShape="0">
              <a:schemeClr val="bg2"/>
            </a:outerShdw>
          </a:effectLst>
        </p:spPr>
        <p:txBody>
          <a:bodyPr/>
          <a:lstStyle/>
          <a:p>
            <a:pPr eaLnBrk="1" hangingPunct="1">
              <a:buFontTx/>
              <a:buNone/>
              <a:defRPr/>
            </a:pPr>
            <a:endParaRPr lang="el-GR" sz="1000" dirty="0" smtClean="0"/>
          </a:p>
          <a:p>
            <a:pPr algn="ctr">
              <a:buFontTx/>
              <a:buNone/>
              <a:defRPr/>
            </a:pPr>
            <a:r>
              <a:rPr lang="el-GR" sz="2300" b="1" dirty="0" smtClean="0">
                <a:solidFill>
                  <a:srgbClr val="FFFF00"/>
                </a:solidFill>
                <a:effectLst>
                  <a:outerShdw blurRad="38100" dist="38100" dir="2700000" algn="tl">
                    <a:srgbClr val="000000">
                      <a:alpha val="43137"/>
                    </a:srgbClr>
                  </a:outerShdw>
                </a:effectLst>
              </a:rPr>
              <a:t>Εκτίμηση Αντικτύπου</a:t>
            </a:r>
            <a:r>
              <a:rPr lang="en-US" sz="2300" b="1" dirty="0" smtClean="0">
                <a:solidFill>
                  <a:srgbClr val="FFFF00"/>
                </a:solidFill>
                <a:effectLst>
                  <a:outerShdw blurRad="38100" dist="38100" dir="2700000" algn="tl">
                    <a:srgbClr val="000000">
                      <a:alpha val="43137"/>
                    </a:srgbClr>
                  </a:outerShdw>
                </a:effectLst>
              </a:rPr>
              <a:t> + </a:t>
            </a:r>
            <a:r>
              <a:rPr lang="el-GR" sz="2300" b="1" dirty="0" smtClean="0">
                <a:solidFill>
                  <a:srgbClr val="FFFF00"/>
                </a:solidFill>
                <a:effectLst>
                  <a:outerShdw blurRad="38100" dist="38100" dir="2700000" algn="tl">
                    <a:srgbClr val="000000">
                      <a:alpha val="43137"/>
                    </a:srgbClr>
                  </a:outerShdw>
                </a:effectLst>
              </a:rPr>
              <a:t>Προηγούμενη Διαβούλευση =</a:t>
            </a:r>
          </a:p>
          <a:p>
            <a:pPr algn="ctr">
              <a:buFontTx/>
              <a:buNone/>
              <a:defRPr/>
            </a:pPr>
            <a:r>
              <a:rPr lang="el-GR" sz="2300" b="1" dirty="0" smtClean="0">
                <a:solidFill>
                  <a:srgbClr val="FFFF00"/>
                </a:solidFill>
                <a:effectLst>
                  <a:outerShdw blurRad="38100" dist="38100" dir="2700000" algn="tl">
                    <a:srgbClr val="000000">
                      <a:alpha val="43137"/>
                    </a:srgbClr>
                  </a:outerShdw>
                </a:effectLst>
              </a:rPr>
              <a:t>4 + 1 βήματα:</a:t>
            </a:r>
          </a:p>
          <a:p>
            <a:pPr lvl="3">
              <a:buFontTx/>
              <a:buNone/>
              <a:defRPr/>
            </a:pPr>
            <a:endParaRPr lang="en-US" sz="700" dirty="0" smtClean="0"/>
          </a:p>
          <a:p>
            <a:pPr>
              <a:buFontTx/>
              <a:buNone/>
              <a:defRPr/>
            </a:pPr>
            <a:r>
              <a:rPr lang="en-US" sz="2000" dirty="0" smtClean="0"/>
              <a:t> 1. </a:t>
            </a:r>
            <a:r>
              <a:rPr lang="el-GR" sz="2400" dirty="0" smtClean="0"/>
              <a:t>Περιγραφή / σκοπός του προτεινόμενου μέτρου</a:t>
            </a:r>
            <a:endParaRPr lang="en-US" sz="2400" dirty="0" smtClean="0"/>
          </a:p>
          <a:p>
            <a:pPr>
              <a:buFontTx/>
              <a:buNone/>
              <a:defRPr/>
            </a:pPr>
            <a:r>
              <a:rPr lang="en-US" sz="2400" dirty="0" smtClean="0"/>
              <a:t> 2. </a:t>
            </a:r>
            <a:r>
              <a:rPr lang="el-GR" sz="2400" dirty="0" smtClean="0"/>
              <a:t>Νομική βάση</a:t>
            </a:r>
            <a:r>
              <a:rPr lang="en-US" sz="2400" dirty="0" smtClean="0"/>
              <a:t>, </a:t>
            </a:r>
            <a:r>
              <a:rPr lang="el-GR" sz="2400" dirty="0" smtClean="0"/>
              <a:t>αναγκαιότητα</a:t>
            </a:r>
            <a:r>
              <a:rPr lang="en-US" sz="2400" dirty="0" smtClean="0"/>
              <a:t>, </a:t>
            </a:r>
            <a:r>
              <a:rPr lang="el-GR" sz="2400" dirty="0" smtClean="0"/>
              <a:t>ελαχιστοποίηση των δεδομένων</a:t>
            </a:r>
            <a:endParaRPr lang="en-US" sz="2400" dirty="0" smtClean="0"/>
          </a:p>
          <a:p>
            <a:pPr>
              <a:buFontTx/>
              <a:buNone/>
              <a:defRPr/>
            </a:pPr>
            <a:r>
              <a:rPr lang="en-US" sz="2400" dirty="0" smtClean="0"/>
              <a:t> 3. </a:t>
            </a:r>
            <a:r>
              <a:rPr lang="el-GR" sz="2400" dirty="0" smtClean="0"/>
              <a:t>Αναγνώριση /εντοπισμός πιθανών κινδύνων</a:t>
            </a:r>
            <a:endParaRPr lang="en-US" sz="2400" dirty="0" smtClean="0"/>
          </a:p>
          <a:p>
            <a:pPr>
              <a:buFontTx/>
              <a:buNone/>
              <a:defRPr/>
            </a:pPr>
            <a:r>
              <a:rPr lang="en-US" sz="2400" dirty="0" smtClean="0"/>
              <a:t> 4. </a:t>
            </a:r>
            <a:r>
              <a:rPr lang="el-GR" sz="2400" dirty="0" smtClean="0"/>
              <a:t>Αναγνώριση /εντοπισμός μέτρων μετριασμού/ ελαχιστοποίησης των εν λόγω κινδύνων</a:t>
            </a:r>
            <a:endParaRPr lang="en-US" sz="2400" dirty="0" smtClean="0"/>
          </a:p>
          <a:p>
            <a:pPr lvl="2">
              <a:buFontTx/>
              <a:buNone/>
              <a:defRPr/>
            </a:pPr>
            <a:endParaRPr lang="en-US" sz="1600" dirty="0" smtClean="0"/>
          </a:p>
          <a:p>
            <a:pPr>
              <a:buFontTx/>
              <a:buNone/>
              <a:defRPr/>
            </a:pPr>
            <a:r>
              <a:rPr lang="en-US" sz="2400" dirty="0" smtClean="0"/>
              <a:t> 5. </a:t>
            </a:r>
            <a:r>
              <a:rPr lang="el-GR" sz="2400" dirty="0" smtClean="0"/>
              <a:t>Αν ο υπεύθυνος επεξεργασίας δεν μπορεί να βρει οποιαδήποτε μέτρα που να μετριάζουν/ελαχιστοποιούν τους κινδύνους ή εάν δεν είναι </a:t>
            </a:r>
            <a:r>
              <a:rPr lang="en-US" sz="2400" dirty="0" smtClean="0"/>
              <a:t>100% </a:t>
            </a:r>
            <a:r>
              <a:rPr lang="el-GR" sz="2400" dirty="0" smtClean="0"/>
              <a:t>βέβαιος ότι τα προτεινόμενα μέτρα μετριάζουν/ελαχιστοποιούν τους κινδύνους, </a:t>
            </a:r>
            <a:r>
              <a:rPr lang="el-GR" sz="2400" b="1" dirty="0" smtClean="0">
                <a:solidFill>
                  <a:srgbClr val="FFC000"/>
                </a:solidFill>
              </a:rPr>
              <a:t>ΘΑ ΠΡΕΠΕΙ </a:t>
            </a:r>
            <a:r>
              <a:rPr lang="el-GR" sz="2400" dirty="0" smtClean="0"/>
              <a:t>να διαβουλεύεται με το Γραφείο μου</a:t>
            </a:r>
            <a:endParaRPr lang="en-US"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25</a:t>
            </a:fld>
            <a:endParaRPr lang="el-GR" altLang="en-US" sz="1400" smtClean="0">
              <a:latin typeface="Arial" charset="0"/>
            </a:endParaRPr>
          </a:p>
        </p:txBody>
      </p:sp>
      <p:sp>
        <p:nvSpPr>
          <p:cNvPr id="6147" name="Rectangle 3"/>
          <p:cNvSpPr>
            <a:spLocks noGrp="1" noChangeArrowheads="1"/>
          </p:cNvSpPr>
          <p:nvPr>
            <p:ph type="body" idx="1"/>
          </p:nvPr>
        </p:nvSpPr>
        <p:spPr>
          <a:xfrm>
            <a:off x="395288" y="404664"/>
            <a:ext cx="8748712" cy="5904061"/>
          </a:xfrm>
          <a:effectLst>
            <a:outerShdw dist="35921" dir="2700000" algn="ctr" rotWithShape="0">
              <a:schemeClr val="bg2"/>
            </a:outerShdw>
          </a:effectLst>
        </p:spPr>
        <p:txBody>
          <a:bodyPr/>
          <a:lstStyle/>
          <a:p>
            <a:pPr>
              <a:buNone/>
              <a:defRPr/>
            </a:pPr>
            <a:r>
              <a:rPr lang="el-GR" sz="2400" b="1" dirty="0" smtClean="0">
                <a:solidFill>
                  <a:srgbClr val="FFFF00"/>
                </a:solidFill>
                <a:effectLst>
                  <a:outerShdw blurRad="38100" dist="38100" dir="2700000" algn="tl">
                    <a:srgbClr val="000000">
                      <a:alpha val="43137"/>
                    </a:srgbClr>
                  </a:outerShdw>
                </a:effectLst>
              </a:rPr>
              <a:t>    1</a:t>
            </a:r>
            <a:r>
              <a:rPr lang="en-US" sz="2400" b="1" dirty="0" smtClean="0">
                <a:solidFill>
                  <a:srgbClr val="FFFF00"/>
                </a:solidFill>
                <a:effectLst>
                  <a:outerShdw blurRad="38100" dist="38100" dir="2700000" algn="tl">
                    <a:srgbClr val="000000">
                      <a:alpha val="43137"/>
                    </a:srgbClr>
                  </a:outerShdw>
                </a:effectLst>
              </a:rPr>
              <a:t>0</a:t>
            </a:r>
            <a:r>
              <a:rPr lang="el-GR" sz="2400" b="1" dirty="0" smtClean="0">
                <a:solidFill>
                  <a:srgbClr val="FFFF00"/>
                </a:solidFill>
                <a:effectLst>
                  <a:outerShdw blurRad="38100" dist="38100" dir="2700000" algn="tl">
                    <a:srgbClr val="000000">
                      <a:alpha val="43137"/>
                    </a:srgbClr>
                  </a:outerShdw>
                </a:effectLst>
              </a:rPr>
              <a:t>. Υποχρέωση ορισμού Υπεύθυνου Προστασίας Δεδομένων (ΥΠΔ)</a:t>
            </a:r>
          </a:p>
          <a:p>
            <a:pPr lvl="7">
              <a:buFontTx/>
              <a:buNone/>
              <a:defRPr/>
            </a:pPr>
            <a:endParaRPr lang="el-GR" sz="1000" b="1" dirty="0" smtClean="0">
              <a:solidFill>
                <a:srgbClr val="FFFF00"/>
              </a:solidFill>
              <a:effectLst>
                <a:outerShdw blurRad="38100" dist="38100" dir="2700000" algn="tl">
                  <a:srgbClr val="000000">
                    <a:alpha val="43137"/>
                  </a:srgbClr>
                </a:outerShdw>
              </a:effectLst>
            </a:endParaRPr>
          </a:p>
          <a:p>
            <a:r>
              <a:rPr lang="el-GR" sz="2400" dirty="0" smtClean="0"/>
              <a:t>ΥΠΔ διορίζεται υποχρεωτικά:</a:t>
            </a:r>
          </a:p>
          <a:p>
            <a:pPr>
              <a:buFont typeface="Wingdings" pitchFamily="2" charset="2"/>
              <a:buChar char="v"/>
            </a:pPr>
            <a:r>
              <a:rPr lang="el-GR" sz="2400" dirty="0" smtClean="0"/>
              <a:t> Όταν η επεξεργασία εκτελείται από δημόσια αρχή (συμπεριλαμβανομένων των νομικών προσώπων δημοσίου δικαίου)</a:t>
            </a:r>
          </a:p>
          <a:p>
            <a:pPr>
              <a:buFont typeface="Wingdings" pitchFamily="2" charset="2"/>
              <a:buChar char="v"/>
            </a:pPr>
            <a:r>
              <a:rPr lang="el-GR" sz="2400" dirty="0" smtClean="0"/>
              <a:t>Όταν οι βασικές δραστηριότητες επεξεργασίας απαιτούν </a:t>
            </a:r>
            <a:r>
              <a:rPr lang="el-GR" sz="2400" b="1" dirty="0" smtClean="0"/>
              <a:t>τακτική και συστηματική παρακολούθηση των υποκειμένων σε μεγάλη κλίμακα </a:t>
            </a:r>
            <a:r>
              <a:rPr lang="el-GR" sz="2400" b="1" i="1" dirty="0" smtClean="0"/>
              <a:t>(π.χ. νοσοκομεία, κλινικές, φαρμακευτικές εταιρείες</a:t>
            </a:r>
            <a:r>
              <a:rPr lang="el-GR" sz="2400" b="1" dirty="0" smtClean="0"/>
              <a:t>) ή μεγάλης κλίμακας επεξεργασίας ειδικών κατηγοριών δεδομένων</a:t>
            </a:r>
          </a:p>
          <a:p>
            <a:pPr lvl="2">
              <a:defRPr/>
            </a:pPr>
            <a:endParaRPr lang="el-GR" dirty="0" smtClean="0"/>
          </a:p>
          <a:p>
            <a:pPr>
              <a:buNone/>
              <a:defRPr/>
            </a:pPr>
            <a:endParaRPr lang="el-GR" sz="1800" dirty="0" smtClean="0"/>
          </a:p>
          <a:p>
            <a:pPr>
              <a:defRPr/>
            </a:pPr>
            <a:endParaRPr lang="el-GR" sz="2000" dirty="0" smtClean="0"/>
          </a:p>
          <a:p>
            <a:pPr lvl="4">
              <a:defRPr/>
            </a:pPr>
            <a:endParaRPr lang="el-GR" sz="800" dirty="0" smtClean="0"/>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26</a:t>
            </a:fld>
            <a:endParaRPr lang="el-GR" altLang="en-US" sz="1400" smtClean="0">
              <a:latin typeface="Arial" charset="0"/>
            </a:endParaRPr>
          </a:p>
        </p:txBody>
      </p:sp>
      <p:sp>
        <p:nvSpPr>
          <p:cNvPr id="6147" name="Rectangle 3"/>
          <p:cNvSpPr>
            <a:spLocks noGrp="1" noChangeArrowheads="1"/>
          </p:cNvSpPr>
          <p:nvPr>
            <p:ph type="body" idx="1"/>
          </p:nvPr>
        </p:nvSpPr>
        <p:spPr>
          <a:xfrm>
            <a:off x="395288" y="260648"/>
            <a:ext cx="8748712" cy="6048077"/>
          </a:xfrm>
          <a:effectLst>
            <a:outerShdw dist="35921" dir="2700000" algn="ctr" rotWithShape="0">
              <a:schemeClr val="bg2"/>
            </a:outerShdw>
          </a:effectLst>
        </p:spPr>
        <p:txBody>
          <a:bodyPr/>
          <a:lstStyle/>
          <a:p>
            <a:pPr>
              <a:buNone/>
              <a:defRPr/>
            </a:pPr>
            <a:r>
              <a:rPr lang="el-GR" sz="2400" b="1" dirty="0" smtClean="0">
                <a:solidFill>
                  <a:srgbClr val="FFFF00"/>
                </a:solidFill>
                <a:effectLst>
                  <a:outerShdw blurRad="38100" dist="38100" dir="2700000" algn="tl">
                    <a:srgbClr val="000000">
                      <a:alpha val="43137"/>
                    </a:srgbClr>
                  </a:outerShdw>
                </a:effectLst>
              </a:rPr>
              <a:t>                           Καθήκοντα ΥΠΔ</a:t>
            </a:r>
          </a:p>
          <a:p>
            <a:pPr lvl="8">
              <a:buFontTx/>
              <a:buNone/>
              <a:defRPr/>
            </a:pPr>
            <a:endParaRPr lang="el-GR" sz="1000" b="1" dirty="0" smtClean="0">
              <a:solidFill>
                <a:srgbClr val="FFFF00"/>
              </a:solidFill>
              <a:effectLst>
                <a:outerShdw blurRad="38100" dist="38100" dir="2700000" algn="tl">
                  <a:srgbClr val="000000">
                    <a:alpha val="43137"/>
                  </a:srgbClr>
                </a:outerShdw>
              </a:effectLst>
            </a:endParaRPr>
          </a:p>
          <a:p>
            <a:pPr>
              <a:defRPr/>
            </a:pPr>
            <a:r>
              <a:rPr lang="el-GR" sz="2000" dirty="0" smtClean="0"/>
              <a:t>Συμβουλεύει την διεύθυνση για τα αναγκαία τεχνικά και οργανωτικά για συμμόρφωση με τον Κανονισμό καθώς και στη σύνταξη πολιτικών ασφάλειας </a:t>
            </a:r>
          </a:p>
          <a:p>
            <a:pPr lvl="3">
              <a:defRPr/>
            </a:pPr>
            <a:endParaRPr lang="el-GR" sz="800" dirty="0" smtClean="0"/>
          </a:p>
          <a:p>
            <a:pPr>
              <a:defRPr/>
            </a:pPr>
            <a:r>
              <a:rPr lang="el-GR" sz="2000" dirty="0" smtClean="0"/>
              <a:t>Συλλέγει πληροφορίες από τα διάφορα τμήματα για να αναγνωρίσει τις δραστηριότητες του οργανισμού</a:t>
            </a:r>
          </a:p>
          <a:p>
            <a:pPr lvl="4">
              <a:defRPr/>
            </a:pPr>
            <a:endParaRPr lang="el-GR" sz="800" dirty="0" smtClean="0"/>
          </a:p>
          <a:p>
            <a:pPr>
              <a:defRPr/>
            </a:pPr>
            <a:r>
              <a:rPr lang="el-GR" sz="2000" dirty="0" smtClean="0"/>
              <a:t>Βοηθά στην κατάρτιση και επικαιροποίηση του αρχείου δραστηριοτήτων</a:t>
            </a:r>
          </a:p>
          <a:p>
            <a:pPr lvl="4">
              <a:defRPr/>
            </a:pPr>
            <a:endParaRPr lang="el-GR" sz="800" dirty="0" smtClean="0"/>
          </a:p>
          <a:p>
            <a:pPr>
              <a:defRPr/>
            </a:pPr>
            <a:r>
              <a:rPr lang="el-GR" sz="2000" dirty="0" smtClean="0"/>
              <a:t>Αναλύει και ελέγχει κατά πόσον οι επεξεργασίες είναι σύμφωνες με τον Κανονισμό και ενημερώνει τη διεύθυνση </a:t>
            </a:r>
          </a:p>
          <a:p>
            <a:pPr lvl="3">
              <a:defRPr/>
            </a:pPr>
            <a:endParaRPr lang="el-GR" sz="800" dirty="0" smtClean="0"/>
          </a:p>
          <a:p>
            <a:pPr>
              <a:defRPr/>
            </a:pPr>
            <a:r>
              <a:rPr lang="el-GR" sz="2000" dirty="0" smtClean="0"/>
              <a:t>Συμβουλεύει την διεύθυνση, εάν του ζητηθεί για τη διενέργεια Εκτίμησης Αντικτύπου (ΕΑ) </a:t>
            </a:r>
          </a:p>
          <a:p>
            <a:pPr lvl="3">
              <a:defRPr/>
            </a:pPr>
            <a:endParaRPr lang="el-GR" sz="800" dirty="0" smtClean="0"/>
          </a:p>
          <a:p>
            <a:pPr>
              <a:defRPr/>
            </a:pPr>
            <a:r>
              <a:rPr lang="el-GR" sz="2000" dirty="0" smtClean="0"/>
              <a:t>Εκπαιδεύει και συμβουλεύει το προσωπικό για ορθή εφαρμογή του Κανονισμού</a:t>
            </a:r>
          </a:p>
          <a:p>
            <a:pPr lvl="5">
              <a:defRPr/>
            </a:pPr>
            <a:endParaRPr lang="el-GR" sz="800" dirty="0" smtClean="0"/>
          </a:p>
          <a:p>
            <a:pPr>
              <a:defRPr/>
            </a:pPr>
            <a:r>
              <a:rPr lang="el-GR" sz="2000" dirty="0" smtClean="0"/>
              <a:t>Βοηθά τα υποκείμενα των δεδομένων να ασκούν τα δικαιώματα τους</a:t>
            </a:r>
          </a:p>
          <a:p>
            <a:pPr lvl="3">
              <a:defRPr/>
            </a:pPr>
            <a:endParaRPr lang="el-GR" sz="800" dirty="0" smtClean="0"/>
          </a:p>
          <a:p>
            <a:pPr>
              <a:defRPr/>
            </a:pPr>
            <a:r>
              <a:rPr lang="el-GR" sz="2000" dirty="0" smtClean="0"/>
              <a:t>Συνεργάζεται με την ΑΠΔΠΧ</a:t>
            </a:r>
          </a:p>
          <a:p>
            <a:pPr>
              <a:defRPr/>
            </a:pPr>
            <a:endParaRPr lang="el-GR" sz="2000" dirty="0" smtClean="0"/>
          </a:p>
          <a:p>
            <a:pPr lvl="4">
              <a:defRPr/>
            </a:pPr>
            <a:endParaRPr lang="el-GR" sz="800" dirty="0" smtClean="0"/>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D403E36-8CC6-4183-95AD-B57C386D8773}" type="slidenum">
              <a:rPr lang="el-GR" altLang="en-US" sz="1400" smtClean="0">
                <a:latin typeface="Arial" charset="0"/>
              </a:rPr>
              <a:pPr>
                <a:spcBef>
                  <a:spcPct val="0"/>
                </a:spcBef>
                <a:buClrTx/>
                <a:buSzTx/>
                <a:buFontTx/>
                <a:buNone/>
                <a:defRPr/>
              </a:pPr>
              <a:t>27</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569325" cy="6192838"/>
          </a:xfrm>
          <a:effectLst>
            <a:outerShdw dist="35921" dir="2700000" algn="ctr" rotWithShape="0">
              <a:schemeClr val="bg2"/>
            </a:outerShdw>
          </a:effectLst>
        </p:spPr>
        <p:txBody>
          <a:bodyPr/>
          <a:lstStyle/>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  1</a:t>
            </a:r>
            <a:r>
              <a:rPr lang="en-US" sz="2400" b="1" dirty="0" smtClean="0">
                <a:solidFill>
                  <a:srgbClr val="FFFF00"/>
                </a:solidFill>
                <a:effectLst>
                  <a:outerShdw blurRad="38100" dist="38100" dir="2700000" algn="tl">
                    <a:srgbClr val="000000">
                      <a:alpha val="43137"/>
                    </a:srgbClr>
                  </a:outerShdw>
                </a:effectLst>
              </a:rPr>
              <a:t>1</a:t>
            </a:r>
            <a:r>
              <a:rPr lang="el-GR" sz="2400" b="1" dirty="0" smtClean="0">
                <a:solidFill>
                  <a:srgbClr val="FFFF00"/>
                </a:solidFill>
                <a:effectLst>
                  <a:outerShdw blurRad="38100" dist="38100" dir="2700000" algn="tl">
                    <a:srgbClr val="000000">
                      <a:alpha val="43137"/>
                    </a:srgbClr>
                  </a:outerShdw>
                </a:effectLst>
              </a:rPr>
              <a:t>. Τήρηση κώδικα δεοντολογίας</a:t>
            </a:r>
          </a:p>
          <a:p>
            <a:pPr marL="1257300" lvl="2" indent="-457200">
              <a:buFontTx/>
              <a:buNone/>
              <a:defRPr/>
            </a:pPr>
            <a:r>
              <a:rPr lang="el-GR" sz="1600" b="1" dirty="0" smtClean="0">
                <a:solidFill>
                  <a:srgbClr val="FFFF00"/>
                </a:solidFill>
                <a:effectLst>
                  <a:outerShdw blurRad="38100" dist="38100" dir="2700000" algn="tl">
                    <a:srgbClr val="000000">
                      <a:alpha val="43137"/>
                    </a:srgbClr>
                  </a:outerShdw>
                </a:effectLst>
              </a:rPr>
              <a:t>      </a:t>
            </a:r>
          </a:p>
          <a:p>
            <a:pPr>
              <a:defRPr/>
            </a:pPr>
            <a:r>
              <a:rPr lang="el-GR" sz="2200" dirty="0" smtClean="0">
                <a:effectLst>
                  <a:outerShdw blurRad="38100" dist="38100" dir="2700000" algn="tl">
                    <a:srgbClr val="000000">
                      <a:alpha val="43137"/>
                    </a:srgbClr>
                  </a:outerShdw>
                </a:effectLst>
              </a:rPr>
              <a:t>Ενώσεις και άλλοι φορείς που εκπροσωπούν κατηγορίες</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υπεύθυνων επεξεργασίας ή εκτελούντων την επεξεργασία</a:t>
            </a:r>
            <a:r>
              <a:rPr lang="en-US" sz="2200" dirty="0" smtClean="0">
                <a:effectLst>
                  <a:outerShdw blurRad="38100" dist="38100" dir="2700000" algn="tl">
                    <a:srgbClr val="000000">
                      <a:alpha val="43137"/>
                    </a:srgbClr>
                  </a:outerShdw>
                </a:effectLst>
              </a:rPr>
              <a:t> </a:t>
            </a:r>
            <a:r>
              <a:rPr lang="el-GR" sz="2200" u="sng" dirty="0" smtClean="0">
                <a:effectLst>
                  <a:outerShdw blurRad="38100" dist="38100" dir="2700000" algn="tl">
                    <a:srgbClr val="000000">
                      <a:alpha val="43137"/>
                    </a:srgbClr>
                  </a:outerShdw>
                </a:effectLst>
              </a:rPr>
              <a:t>μπορούν</a:t>
            </a:r>
            <a:r>
              <a:rPr lang="el-GR" sz="2200" dirty="0" smtClean="0">
                <a:effectLst>
                  <a:outerShdw blurRad="38100" dist="38100" dir="2700000" algn="tl">
                    <a:srgbClr val="000000">
                      <a:alpha val="43137"/>
                    </a:srgbClr>
                  </a:outerShdw>
                </a:effectLst>
              </a:rPr>
              <a:t> να εκπονούν κώδικες δεοντολογίας ή να τροποποιούν υφιστάμενους</a:t>
            </a:r>
          </a:p>
          <a:p>
            <a:pPr>
              <a:defRPr/>
            </a:pPr>
            <a:r>
              <a:rPr lang="el-GR" sz="2200" dirty="0" smtClean="0">
                <a:effectLst>
                  <a:outerShdw blurRad="38100" dist="38100" dir="2700000" algn="tl">
                    <a:srgbClr val="000000">
                      <a:alpha val="43137"/>
                    </a:srgbClr>
                  </a:outerShdw>
                </a:effectLst>
              </a:rPr>
              <a:t>Η τήρηση του κώδικα είναι εθελοντική</a:t>
            </a:r>
          </a:p>
          <a:p>
            <a:pPr>
              <a:defRPr/>
            </a:pPr>
            <a:r>
              <a:rPr lang="el-GR" sz="2200" dirty="0" smtClean="0">
                <a:effectLst>
                  <a:outerShdw blurRad="38100" dist="38100" dir="2700000" algn="tl">
                    <a:srgbClr val="000000">
                      <a:alpha val="43137"/>
                    </a:srgbClr>
                  </a:outerShdw>
                </a:effectLst>
              </a:rPr>
              <a:t>Το σχέδιο κώδικα δεοντολογίας υποβάλλεται στο Γραφείο</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μου για απόψεις και τελική έγκριση. Όταν εγκριθεί, το</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Γραφείο μου τον δημοσιεύει</a:t>
            </a:r>
            <a:endParaRPr lang="en-US" sz="22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Ανεξάρτητος φορέας μπορεί να παρακολουθεί τη</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συμμόρφωση με αυτόν, δεδομένου ότι είναι διαπιστευμένος</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για το σκοπό αυτό από το Γραφείο μου</a:t>
            </a:r>
          </a:p>
          <a:p>
            <a:pPr>
              <a:defRPr/>
            </a:pPr>
            <a:r>
              <a:rPr lang="el-GR" sz="2200" dirty="0" smtClean="0">
                <a:effectLst>
                  <a:outerShdw blurRad="38100" dist="38100" dir="2700000" algn="tl">
                    <a:srgbClr val="000000">
                      <a:alpha val="43137"/>
                    </a:srgbClr>
                  </a:outerShdw>
                </a:effectLst>
              </a:rPr>
              <a:t>Ο Φορέας θεωρείται ότι είναι διαπιστευμένος εφόσον</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πληροί </a:t>
            </a:r>
            <a:endParaRPr lang="en-US" sz="2200" dirty="0" smtClean="0">
              <a:effectLst>
                <a:outerShdw blurRad="38100" dist="38100" dir="2700000" algn="tl">
                  <a:srgbClr val="000000">
                    <a:alpha val="43137"/>
                  </a:srgbClr>
                </a:outerShdw>
              </a:effectLst>
            </a:endParaRPr>
          </a:p>
          <a:p>
            <a:pPr>
              <a:buNone/>
              <a:defRPr/>
            </a:pPr>
            <a:r>
              <a:rPr lang="el-GR" sz="2200" dirty="0" smtClean="0">
                <a:effectLst>
                  <a:outerShdw blurRad="38100" dist="38100" dir="2700000" algn="tl">
                    <a:srgbClr val="000000">
                      <a:alpha val="43137"/>
                    </a:srgbClr>
                  </a:outerShdw>
                </a:effectLst>
              </a:rPr>
              <a:t>    συγκεκριμένα κριτήρια που θέτει το άρθρο 41 του</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Κανονισμού</a:t>
            </a:r>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EB7FE0A-09FC-4F0A-A4E3-A463D85EF914}" type="slidenum">
              <a:rPr lang="el-GR" altLang="en-US" sz="1400" smtClean="0">
                <a:latin typeface="Arial" charset="0"/>
              </a:rPr>
              <a:pPr>
                <a:spcBef>
                  <a:spcPct val="0"/>
                </a:spcBef>
                <a:buClrTx/>
                <a:buSzTx/>
                <a:buFontTx/>
                <a:buNone/>
                <a:defRPr/>
              </a:pPr>
              <a:t>28</a:t>
            </a:fld>
            <a:endParaRPr lang="el-GR" altLang="en-US" sz="1400" smtClean="0">
              <a:latin typeface="Arial" charset="0"/>
            </a:endParaRPr>
          </a:p>
        </p:txBody>
      </p:sp>
      <p:sp>
        <p:nvSpPr>
          <p:cNvPr id="6147" name="Rectangle 3"/>
          <p:cNvSpPr>
            <a:spLocks noGrp="1" noChangeArrowheads="1"/>
          </p:cNvSpPr>
          <p:nvPr>
            <p:ph type="body" idx="1"/>
          </p:nvPr>
        </p:nvSpPr>
        <p:spPr>
          <a:xfrm>
            <a:off x="539750" y="404813"/>
            <a:ext cx="8208963" cy="6048375"/>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12. Πιστοποίηση</a:t>
            </a:r>
          </a:p>
          <a:p>
            <a:pPr>
              <a:defRPr/>
            </a:pPr>
            <a:r>
              <a:rPr lang="el-GR" sz="2000" dirty="0" smtClean="0">
                <a:effectLst>
                  <a:outerShdw blurRad="38100" dist="38100" dir="2700000" algn="tl">
                    <a:srgbClr val="000000">
                      <a:alpha val="43137"/>
                    </a:srgbClr>
                  </a:outerShdw>
                </a:effectLst>
              </a:rPr>
              <a:t>Ο υπεύθυνος επεξεργασίας / εκτελών την επεξεργασία θεσπίζει, </a:t>
            </a:r>
            <a:r>
              <a:rPr lang="el-GR" sz="2000" u="sng" dirty="0" smtClean="0">
                <a:effectLst>
                  <a:outerShdw blurRad="38100" dist="38100" dir="2700000" algn="tl">
                    <a:srgbClr val="000000">
                      <a:alpha val="43137"/>
                    </a:srgbClr>
                  </a:outerShdw>
                </a:effectLst>
              </a:rPr>
              <a:t>εάν</a:t>
            </a:r>
          </a:p>
          <a:p>
            <a:pPr>
              <a:buNone/>
              <a:defRPr/>
            </a:pPr>
            <a:r>
              <a:rPr lang="el-GR" sz="2000" u="sng" dirty="0" smtClean="0">
                <a:effectLst>
                  <a:outerShdw blurRad="38100" dist="38100" dir="2700000" algn="tl">
                    <a:srgbClr val="000000">
                      <a:alpha val="43137"/>
                    </a:srgbClr>
                  </a:outerShdw>
                </a:effectLst>
              </a:rPr>
              <a:t> επιθυμεί</a:t>
            </a:r>
            <a:r>
              <a:rPr lang="el-GR" sz="2000" dirty="0" smtClean="0">
                <a:effectLst>
                  <a:outerShdw blurRad="38100" dist="38100" dir="2700000" algn="tl">
                    <a:srgbClr val="000000">
                      <a:alpha val="43137"/>
                    </a:srgbClr>
                  </a:outerShdw>
                </a:effectLst>
              </a:rPr>
              <a:t>, μηχανισμούς πιστοποίησης της προστασίας δεδομένων, </a:t>
            </a:r>
          </a:p>
          <a:p>
            <a:pPr>
              <a:buNone/>
              <a:defRPr/>
            </a:pPr>
            <a:r>
              <a:rPr lang="el-GR" sz="2000" dirty="0" smtClean="0">
                <a:effectLst>
                  <a:outerShdw blurRad="38100" dist="38100" dir="2700000" algn="tl">
                    <a:srgbClr val="000000">
                      <a:alpha val="43137"/>
                    </a:srgbClr>
                  </a:outerShdw>
                </a:effectLst>
              </a:rPr>
              <a:t>σφραγίδες και σήματα </a:t>
            </a:r>
          </a:p>
          <a:p>
            <a:pPr lvl="3">
              <a:buNone/>
              <a:defRPr/>
            </a:pPr>
            <a:endParaRPr lang="en-US" sz="8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Υποβάλλεται η επεξεργασία στο μηχανισμό πιστοποίησης, δηλ. </a:t>
            </a:r>
          </a:p>
          <a:p>
            <a:pPr>
              <a:buNone/>
              <a:defRPr/>
            </a:pPr>
            <a:r>
              <a:rPr lang="el-GR" sz="2000" dirty="0" smtClean="0">
                <a:effectLst>
                  <a:outerShdw blurRad="38100" dist="38100" dir="2700000" algn="tl">
                    <a:srgbClr val="000000">
                      <a:alpha val="43137"/>
                    </a:srgbClr>
                  </a:outerShdw>
                </a:effectLst>
              </a:rPr>
              <a:t>παρέχεται στο φορέα</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πιστοποίησης ή στο Γραφείο μου κάθε</a:t>
            </a:r>
          </a:p>
          <a:p>
            <a:pPr>
              <a:buNone/>
              <a:defRPr/>
            </a:pPr>
            <a:r>
              <a:rPr lang="el-GR" sz="2000" dirty="0" smtClean="0">
                <a:effectLst>
                  <a:outerShdw blurRad="38100" dist="38100" dir="2700000" algn="tl">
                    <a:srgbClr val="000000">
                      <a:alpha val="43137"/>
                    </a:srgbClr>
                  </a:outerShdw>
                </a:effectLst>
              </a:rPr>
              <a:t>πληροφορία και πρόσβαση στα αρχεία του που απαιτείται για τη</a:t>
            </a:r>
          </a:p>
          <a:p>
            <a:pPr>
              <a:buNone/>
              <a:defRPr/>
            </a:pPr>
            <a:r>
              <a:rPr lang="el-GR" sz="2000" dirty="0" smtClean="0">
                <a:effectLst>
                  <a:outerShdw blurRad="38100" dist="38100" dir="2700000" algn="tl">
                    <a:srgbClr val="000000">
                      <a:alpha val="43137"/>
                    </a:srgbClr>
                  </a:outerShdw>
                </a:effectLst>
              </a:rPr>
              <a:t>διεξαγωγή της διαδικασίας πιστοποίησης</a:t>
            </a:r>
          </a:p>
          <a:p>
            <a:pPr lvl="3">
              <a:buFontTx/>
              <a:buNone/>
              <a:defRPr/>
            </a:pPr>
            <a:endParaRPr lang="en-US" sz="8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Μπορεί να είναι σφραγίδα ή σήμα προστασίας</a:t>
            </a:r>
          </a:p>
          <a:p>
            <a:pPr>
              <a:defRPr/>
            </a:pPr>
            <a:endParaRPr lang="en-US" sz="8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Οι φορείς πιστοποίησης είναι διαπιστευμένοι βάσει κριτηρίων που</a:t>
            </a:r>
          </a:p>
          <a:p>
            <a:pPr>
              <a:buNone/>
              <a:defRPr/>
            </a:pPr>
            <a:r>
              <a:rPr lang="el-GR" sz="2000" dirty="0" smtClean="0">
                <a:effectLst>
                  <a:outerShdw blurRad="38100" dist="38100" dir="2700000" algn="tl">
                    <a:srgbClr val="000000">
                      <a:alpha val="43137"/>
                    </a:srgbClr>
                  </a:outerShdw>
                </a:effectLst>
              </a:rPr>
              <a:t>εγκρίνονται από το Γραφείο μου για μέγιστη περίοδο 5 ετών και μπορεί</a:t>
            </a:r>
          </a:p>
          <a:p>
            <a:pPr>
              <a:buNone/>
              <a:defRPr/>
            </a:pPr>
            <a:r>
              <a:rPr lang="el-GR" sz="2000" dirty="0" smtClean="0">
                <a:effectLst>
                  <a:outerShdw blurRad="38100" dist="38100" dir="2700000" algn="tl">
                    <a:srgbClr val="000000">
                      <a:alpha val="43137"/>
                    </a:srgbClr>
                  </a:outerShdw>
                </a:effectLst>
              </a:rPr>
              <a:t>να ανανεωθεί</a:t>
            </a:r>
          </a:p>
          <a:p>
            <a:pPr lvl="3">
              <a:buNone/>
              <a:defRPr/>
            </a:pPr>
            <a:endParaRPr lang="el-GR" sz="8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Η πιστοποίηση χορηγείται από τους </a:t>
            </a:r>
            <a:r>
              <a:rPr lang="el-GR" sz="2000" dirty="0" smtClean="0">
                <a:solidFill>
                  <a:srgbClr val="FFFF00"/>
                </a:solidFill>
                <a:effectLst>
                  <a:outerShdw blurRad="38100" dist="38100" dir="2700000" algn="tl">
                    <a:srgbClr val="000000">
                      <a:alpha val="43137"/>
                    </a:srgbClr>
                  </a:outerShdw>
                </a:effectLst>
              </a:rPr>
              <a:t>φορείς πιστοποίησης </a:t>
            </a:r>
            <a:r>
              <a:rPr lang="el-GR" sz="2000" dirty="0" smtClean="0">
                <a:effectLst>
                  <a:outerShdw blurRad="38100" dist="38100" dir="2700000" algn="tl">
                    <a:srgbClr val="000000">
                      <a:alpha val="43137"/>
                    </a:srgbClr>
                  </a:outerShdw>
                </a:effectLst>
              </a:rPr>
              <a:t>ή το</a:t>
            </a:r>
          </a:p>
          <a:p>
            <a:pPr>
              <a:buNone/>
              <a:defRPr/>
            </a:pPr>
            <a:r>
              <a:rPr lang="el-GR" sz="2000" dirty="0" smtClean="0">
                <a:effectLst>
                  <a:outerShdw blurRad="38100" dist="38100" dir="2700000" algn="tl">
                    <a:srgbClr val="000000">
                      <a:alpha val="43137"/>
                    </a:srgbClr>
                  </a:outerShdw>
                </a:effectLst>
              </a:rPr>
              <a:t> Γραφείο μου σε υπεύθυνο επεξεργασίας ή εκτελούντα για μέγιστη</a:t>
            </a:r>
          </a:p>
          <a:p>
            <a:pPr>
              <a:buNone/>
              <a:defRPr/>
            </a:pPr>
            <a:r>
              <a:rPr lang="el-GR" sz="2000" dirty="0" smtClean="0">
                <a:effectLst>
                  <a:outerShdw blurRad="38100" dist="38100" dir="2700000" algn="tl">
                    <a:srgbClr val="000000">
                      <a:alpha val="43137"/>
                    </a:srgbClr>
                  </a:outerShdw>
                </a:effectLst>
              </a:rPr>
              <a:t> περίοδο 3 ετών και μπορεί να ανανεωθεί</a:t>
            </a:r>
          </a:p>
          <a:p>
            <a:pPr>
              <a:buFontTx/>
              <a:buNone/>
              <a:defRPr/>
            </a:pPr>
            <a:endParaRPr lang="en-US" sz="2200" dirty="0" smtClean="0"/>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773238"/>
            <a:ext cx="8675687" cy="12239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br>
              <a:rPr lang="el-GR" sz="1800" b="1" dirty="0" smtClean="0"/>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13. Διαβιβάσεις σε τρίτες χώρες – διεθνείς οργανισμούς</a:t>
            </a:r>
            <a:br>
              <a:rPr lang="el-GR" sz="2400" b="1" dirty="0" smtClean="0">
                <a:solidFill>
                  <a:srgbClr val="FFFF00"/>
                </a:solidFill>
                <a:effectLst>
                  <a:outerShdw blurRad="38100" dist="38100" dir="2700000" algn="tl">
                    <a:srgbClr val="000000">
                      <a:alpha val="43137"/>
                    </a:srgbClr>
                  </a:outerShdw>
                </a:effectLst>
                <a:latin typeface="+mn-lt"/>
                <a:ea typeface="+mn-ea"/>
                <a:cs typeface="+mn-cs"/>
              </a:rPr>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   </a:t>
            </a:r>
            <a:r>
              <a:rPr lang="el-GR" sz="2400" b="1" dirty="0" smtClean="0">
                <a:solidFill>
                  <a:srgbClr val="FFC000"/>
                </a:solidFill>
              </a:rPr>
              <a:t/>
            </a:r>
            <a:br>
              <a:rPr lang="el-GR" sz="2400" b="1" dirty="0" smtClean="0">
                <a:solidFill>
                  <a:srgbClr val="FFC000"/>
                </a:solidFill>
              </a:rPr>
            </a:br>
            <a:r>
              <a:rPr lang="el-GR" sz="2400" b="1" dirty="0" smtClean="0">
                <a:solidFill>
                  <a:srgbClr val="FFC000"/>
                </a:solidFill>
              </a:rPr>
              <a:t> </a:t>
            </a:r>
            <a:r>
              <a:rPr lang="el-GR" sz="1800" b="1" dirty="0" smtClean="0">
                <a:solidFill>
                  <a:srgbClr val="FFC000"/>
                </a:solidFill>
              </a:rPr>
              <a:t/>
            </a:r>
            <a:br>
              <a:rPr lang="el-GR" sz="18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7" y="980728"/>
            <a:ext cx="8352928" cy="5039072"/>
          </a:xfrm>
        </p:spPr>
        <p:txBody>
          <a:bodyPr/>
          <a:lstStyle/>
          <a:p>
            <a:pPr marL="457200" indent="-457200">
              <a:buNone/>
              <a:defRPr/>
            </a:pPr>
            <a:r>
              <a:rPr lang="el-GR" sz="2400" b="1" dirty="0" smtClean="0">
                <a:solidFill>
                  <a:srgbClr val="FFFF00"/>
                </a:solidFill>
              </a:rPr>
              <a:t>     </a:t>
            </a:r>
            <a:r>
              <a:rPr lang="el-GR" sz="2400" b="1" dirty="0" smtClean="0">
                <a:solidFill>
                  <a:srgbClr val="FFC000"/>
                </a:solidFill>
              </a:rPr>
              <a:t>Επιτρέπεται η διαβίβαση με Άδεια της ΑΠΔΠΧ: </a:t>
            </a:r>
          </a:p>
          <a:p>
            <a:pPr marL="457200" indent="-457200">
              <a:buFont typeface="Wingdings" pitchFamily="2" charset="2"/>
              <a:buChar char="Ø"/>
              <a:defRPr/>
            </a:pPr>
            <a:r>
              <a:rPr lang="el-GR" sz="2400" dirty="0" smtClean="0"/>
              <a:t>Εάν ο Οργανισμός επιλέξει ως νομική βάση για τη διαβίβαση συμβατικές ρήτρες που θα ετοιμάσει </a:t>
            </a:r>
            <a:r>
              <a:rPr lang="el-GR" sz="2400" b="1" u="sng" dirty="0" smtClean="0">
                <a:solidFill>
                  <a:srgbClr val="FFC000"/>
                </a:solidFill>
              </a:rPr>
              <a:t>και θα εγκριθούν από την ΑΠΔΠΧ</a:t>
            </a:r>
            <a:endParaRPr lang="el-GR" sz="2400" dirty="0" smtClean="0"/>
          </a:p>
          <a:p>
            <a:pPr marL="1714500" lvl="3" indent="-457200">
              <a:buNone/>
              <a:defRPr/>
            </a:pPr>
            <a:r>
              <a:rPr lang="el-GR" sz="1200" dirty="0" smtClean="0"/>
              <a:t>     </a:t>
            </a:r>
          </a:p>
          <a:p>
            <a:pPr marL="457200" indent="-457200">
              <a:buNone/>
              <a:defRPr/>
            </a:pPr>
            <a:r>
              <a:rPr lang="el-GR" sz="2400" dirty="0" smtClean="0"/>
              <a:t>     Εάν από τη διαβίβαση επηρεάζονται και πολίτες </a:t>
            </a:r>
            <a:r>
              <a:rPr lang="el-GR" sz="2400" dirty="0" err="1" smtClean="0"/>
              <a:t>κμ</a:t>
            </a:r>
            <a:r>
              <a:rPr lang="el-GR" sz="2400" dirty="0" smtClean="0"/>
              <a:t>, οι συμβατικές ρήτρες θα εγκριθούν στα πλαίσια του μηχανισμού συνεκτικότητας</a:t>
            </a:r>
            <a:r>
              <a:rPr lang="el-GR" sz="2400" b="1" dirty="0" smtClean="0">
                <a:solidFill>
                  <a:srgbClr val="FF0000"/>
                </a:solidFill>
              </a:rPr>
              <a:t>*</a:t>
            </a:r>
            <a:endParaRPr lang="el-GR" sz="2400" dirty="0" smtClean="0"/>
          </a:p>
          <a:p>
            <a:pPr marL="1257300" lvl="2" indent="-457200">
              <a:buFont typeface="Wingdings" pitchFamily="2" charset="2"/>
              <a:buChar char="Ø"/>
              <a:defRPr/>
            </a:pPr>
            <a:endParaRPr lang="el-GR" sz="1300" dirty="0" smtClean="0"/>
          </a:p>
          <a:p>
            <a:pPr marL="457200" indent="-457200">
              <a:buNone/>
              <a:defRPr/>
            </a:pPr>
            <a:r>
              <a:rPr lang="el-GR" sz="2400" b="1" dirty="0" smtClean="0">
                <a:solidFill>
                  <a:srgbClr val="FF0000"/>
                </a:solidFill>
              </a:rPr>
              <a:t>      * </a:t>
            </a:r>
            <a:r>
              <a:rPr lang="el-GR" sz="2400" i="1" dirty="0" smtClean="0"/>
              <a:t>Θεσπίζεται μηχανισμός συνεκτικότητας για τη συνεργασία μεταξύ των εποπτικών αρχών, ιδιαίτερα όταν μια εποπτική αρχή θεσπίζει μέτρο που επηρεάζει ουσιωδώς σημαντικό αριθμό υποκειμένων των δεδομένων σε περισσότερα </a:t>
            </a:r>
            <a:r>
              <a:rPr lang="el-GR" sz="2400" i="1" dirty="0" err="1" smtClean="0"/>
              <a:t>κμ</a:t>
            </a:r>
            <a:r>
              <a:rPr lang="el-GR" sz="2400" i="1" dirty="0" smtClean="0"/>
              <a:t>. </a:t>
            </a:r>
          </a:p>
          <a:p>
            <a:pPr marL="457200" indent="-457200">
              <a:buFont typeface="Wingdings" pitchFamily="2" charset="2"/>
              <a:buChar char="Ø"/>
              <a:defRPr/>
            </a:pPr>
            <a:endParaRPr lang="el-GR" sz="2100" dirty="0" smtClean="0"/>
          </a:p>
          <a:p>
            <a:pPr marL="457200" lvl="1" indent="0">
              <a:buFont typeface="Tahoma" pitchFamily="34" charset="0"/>
              <a:buNone/>
              <a:defRPr/>
            </a:pPr>
            <a:r>
              <a:rPr lang="el-GR" sz="1700" dirty="0" smtClean="0"/>
              <a:t> </a:t>
            </a:r>
            <a:endParaRPr lang="el-GR" sz="1700" b="1" dirty="0" smtClean="0"/>
          </a:p>
          <a:p>
            <a:pPr lvl="1">
              <a:buFont typeface="Wingdings" pitchFamily="2" charset="2"/>
              <a:buChar char="v"/>
              <a:defRPr/>
            </a:pPr>
            <a:endParaRPr lang="el-GR" sz="1800" dirty="0" smtClean="0"/>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A75D2711-EB1B-4CC5-9EFB-A9265018FE36}" type="slidenum">
              <a:rPr lang="el-GR" smtClean="0"/>
              <a:pPr>
                <a:defRPr/>
              </a:pPr>
              <a:t>29</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6147" name="Rectangle 3"/>
          <p:cNvSpPr>
            <a:spLocks noGrp="1" noChangeArrowheads="1"/>
          </p:cNvSpPr>
          <p:nvPr>
            <p:ph type="body" idx="1"/>
          </p:nvPr>
        </p:nvSpPr>
        <p:spPr>
          <a:xfrm>
            <a:off x="250825" y="260350"/>
            <a:ext cx="8893175" cy="5832475"/>
          </a:xfrm>
          <a:effectLst>
            <a:outerShdw dist="35921" dir="2700000" algn="ctr" rotWithShape="0">
              <a:schemeClr val="bg2"/>
            </a:outerShdw>
          </a:effectLst>
        </p:spPr>
        <p:txBody>
          <a:bodyPr/>
          <a:lstStyle/>
          <a:p>
            <a:pPr eaLnBrk="1" hangingPunct="1">
              <a:buFontTx/>
              <a:buNone/>
              <a:defRPr/>
            </a:pPr>
            <a:r>
              <a:rPr lang="el-GR" sz="2400" b="1" dirty="0" smtClean="0">
                <a:solidFill>
                  <a:srgbClr val="FFC000"/>
                </a:solidFill>
                <a:effectLst>
                  <a:outerShdw blurRad="38100" dist="38100" dir="2700000" algn="tl">
                    <a:srgbClr val="000000">
                      <a:alpha val="43137"/>
                    </a:srgbClr>
                  </a:outerShdw>
                </a:effectLst>
              </a:rPr>
              <a:t>               Καινοτομίες του Κανονισμού</a:t>
            </a:r>
          </a:p>
          <a:p>
            <a:pPr marL="803275" indent="-442913" eaLnBrk="1" hangingPunct="1">
              <a:buFontTx/>
              <a:buNone/>
              <a:defRPr/>
            </a:pPr>
            <a:r>
              <a:rPr lang="en-US" sz="2100" dirty="0" smtClean="0">
                <a:effectLst>
                  <a:outerShdw blurRad="38100" dist="38100" dir="2700000" algn="tl">
                    <a:srgbClr val="000000">
                      <a:alpha val="43137"/>
                    </a:srgbClr>
                  </a:outerShdw>
                </a:effectLst>
              </a:rPr>
              <a:t>(</a:t>
            </a:r>
            <a:r>
              <a:rPr lang="el-GR" sz="2100" dirty="0" smtClean="0">
                <a:effectLst>
                  <a:outerShdw blurRad="38100" dist="38100" dir="2700000" algn="tl">
                    <a:srgbClr val="000000">
                      <a:alpha val="43137"/>
                    </a:srgbClr>
                  </a:outerShdw>
                </a:effectLst>
              </a:rPr>
              <a:t>α) Ομοιόμορφη μεταφορά και εφαρμογή:	</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διαμορφώνεται ενιαίο νομικό πλαίσιο χωρίς την ανάγκη ψήφισης εθνικής νομοθεσίας</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ίδιο επίπεδο νομικά εκτελεστών δικαιωμάτων και υποχρεώσεων, </a:t>
            </a:r>
          </a:p>
          <a:p>
            <a:pPr marL="803275" indent="-442913" eaLnBrk="1" hangingPunct="1">
              <a:buFontTx/>
              <a:buNone/>
              <a:defRPr/>
            </a:pPr>
            <a:r>
              <a:rPr lang="el-GR" sz="2100" dirty="0" smtClean="0">
                <a:effectLst>
                  <a:outerShdw blurRad="38100" dist="38100" dir="2700000" algn="tl">
                    <a:srgbClr val="000000">
                      <a:alpha val="43137"/>
                    </a:srgbClr>
                  </a:outerShdw>
                </a:effectLst>
              </a:rPr>
              <a:t>     σε όλα τα κράτη μέλη</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επιβολή ισοδύναμων κυρώσεων από τις ΑΠΔΠΧ</a:t>
            </a:r>
          </a:p>
          <a:p>
            <a:pPr indent="17463" eaLnBrk="1" hangingPunct="1">
              <a:buFontTx/>
              <a:buNone/>
              <a:defRPr/>
            </a:pPr>
            <a:r>
              <a:rPr lang="el-GR" sz="2100" dirty="0" smtClean="0">
                <a:effectLst>
                  <a:outerShdw blurRad="38100" dist="38100" dir="2700000" algn="tl">
                    <a:srgbClr val="000000">
                      <a:alpha val="43137"/>
                    </a:srgbClr>
                  </a:outerShdw>
                </a:effectLst>
              </a:rPr>
              <a:t>(β) Ενίσχυση υφιστάμενων δικαιωμάτων και δημιουργία νέων</a:t>
            </a:r>
          </a:p>
          <a:p>
            <a:pPr indent="17463" eaLnBrk="1" hangingPunct="1">
              <a:buFontTx/>
              <a:buNone/>
              <a:defRPr/>
            </a:pPr>
            <a:r>
              <a:rPr lang="el-GR" sz="2100" dirty="0" smtClean="0">
                <a:effectLst>
                  <a:outerShdw blurRad="38100" dist="38100" dir="2700000" algn="tl">
                    <a:srgbClr val="000000">
                      <a:alpha val="43137"/>
                    </a:srgbClr>
                  </a:outerShdw>
                </a:effectLst>
              </a:rPr>
              <a:t>(γ) Ενίσχυση υφιστάμενων αρχών προστασίας των δεδομένων</a:t>
            </a:r>
          </a:p>
          <a:p>
            <a:pPr indent="17463" eaLnBrk="1" hangingPunct="1">
              <a:buFontTx/>
              <a:buNone/>
              <a:defRPr/>
            </a:pPr>
            <a:r>
              <a:rPr lang="el-GR" sz="2100" dirty="0" smtClean="0">
                <a:effectLst>
                  <a:outerShdw blurRad="38100" dist="38100" dir="2700000" algn="tl">
                    <a:srgbClr val="000000">
                      <a:alpha val="43137"/>
                    </a:srgbClr>
                  </a:outerShdw>
                </a:effectLst>
              </a:rPr>
              <a:t>(δ) Αυστηρότερες υποχρεώσεις στους υπεύθυνους επεξεργασίας</a:t>
            </a:r>
          </a:p>
          <a:p>
            <a:pPr indent="17463" eaLnBrk="1" hangingPunct="1">
              <a:buFontTx/>
              <a:buNone/>
              <a:defRPr/>
            </a:pPr>
            <a:r>
              <a:rPr lang="el-GR" sz="2100" dirty="0" smtClean="0">
                <a:effectLst>
                  <a:outerShdw blurRad="38100" dist="38100" dir="2700000" algn="tl">
                    <a:srgbClr val="000000">
                      <a:alpha val="43137"/>
                    </a:srgbClr>
                  </a:outerShdw>
                </a:effectLst>
              </a:rPr>
              <a:t>(ε) Δικαίωμα αποζημίωσης και για μη υλική ζημία</a:t>
            </a:r>
          </a:p>
          <a:p>
            <a:pPr marL="803275" indent="-442913" eaLnBrk="1" hangingPunct="1">
              <a:buFontTx/>
              <a:buNone/>
              <a:defRPr/>
            </a:pPr>
            <a:r>
              <a:rPr lang="el-GR" sz="2100" dirty="0" smtClean="0">
                <a:effectLst>
                  <a:outerShdw blurRad="38100" dist="38100" dir="2700000" algn="tl">
                    <a:srgbClr val="000000">
                      <a:alpha val="43137"/>
                    </a:srgbClr>
                  </a:outerShdw>
                </a:effectLst>
              </a:rPr>
              <a:t>(στ) Ενδυνάμωση συνεργασίας ΑΠΔΠΧ σε διασυνοριακές υποθέσεις</a:t>
            </a:r>
          </a:p>
          <a:p>
            <a:pPr eaLnBrk="1" hangingPunct="1">
              <a:buFontTx/>
              <a:buNone/>
              <a:defRPr/>
            </a:pPr>
            <a:r>
              <a:rPr lang="el-GR" altLang="el-GR" sz="2100" dirty="0" smtClean="0">
                <a:effectLst>
                  <a:outerShdw blurRad="38100" dist="38100" dir="2700000" algn="tl">
                    <a:srgbClr val="000000">
                      <a:alpha val="43137"/>
                    </a:srgbClr>
                  </a:outerShdw>
                </a:effectLst>
              </a:rPr>
              <a:t>     (ζ) Εισαγωγή του θεσμού της ενιαίας θυρίδας (</a:t>
            </a:r>
            <a:r>
              <a:rPr lang="en-US" altLang="el-GR" sz="2100" dirty="0" smtClean="0">
                <a:effectLst>
                  <a:outerShdw blurRad="38100" dist="38100" dir="2700000" algn="tl">
                    <a:srgbClr val="000000">
                      <a:alpha val="43137"/>
                    </a:srgbClr>
                  </a:outerShdw>
                </a:effectLst>
              </a:rPr>
              <a:t>one stop shop</a:t>
            </a:r>
            <a:r>
              <a:rPr lang="el-GR" altLang="el-GR" sz="2100" dirty="0" smtClean="0">
                <a:effectLst>
                  <a:outerShdw blurRad="38100" dist="38100" dir="2700000" algn="tl">
                    <a:srgbClr val="000000">
                      <a:alpha val="43137"/>
                    </a:srgbClr>
                  </a:outerShdw>
                </a:effectLst>
              </a:rPr>
              <a:t>) </a:t>
            </a:r>
          </a:p>
          <a:p>
            <a:pPr eaLnBrk="1" hangingPunct="1">
              <a:buFontTx/>
              <a:buNone/>
              <a:defRPr/>
            </a:pPr>
            <a:r>
              <a:rPr lang="el-GR" altLang="el-GR" sz="2100" dirty="0" smtClean="0">
                <a:effectLst>
                  <a:outerShdw blurRad="38100" dist="38100" dir="2700000" algn="tl">
                    <a:srgbClr val="000000">
                      <a:alpha val="43137"/>
                    </a:srgbClr>
                  </a:outerShdw>
                </a:effectLst>
              </a:rPr>
              <a:t>     </a:t>
            </a:r>
            <a:r>
              <a:rPr lang="el-GR" altLang="el-GR" sz="2100" i="1" dirty="0" smtClean="0">
                <a:effectLst>
                  <a:outerShdw blurRad="38100" dist="38100" dir="2700000" algn="tl">
                    <a:srgbClr val="000000">
                      <a:alpha val="43137"/>
                    </a:srgbClr>
                  </a:outerShdw>
                </a:effectLst>
              </a:rPr>
              <a:t>(κάθε πολίτης και κάθε επιχείρηση μπορεί να συναλλάσσεται με μία μόνο  ΑΠΔΠΧ) </a:t>
            </a:r>
          </a:p>
          <a:p>
            <a:pPr marL="803275" indent="-442913" eaLnBrk="1" hangingPunct="1">
              <a:buFontTx/>
              <a:buNone/>
              <a:defRPr/>
            </a:pPr>
            <a:endParaRPr lang="el-GR" sz="21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2656"/>
            <a:ext cx="8641655" cy="5904656"/>
          </a:xfrm>
        </p:spPr>
        <p:txBody>
          <a:bodyPr/>
          <a:lstStyle/>
          <a:p>
            <a:pPr marL="457200" indent="-457200">
              <a:buFont typeface="Wingdings" pitchFamily="2" charset="2"/>
              <a:buChar char="Ø"/>
              <a:defRPr/>
            </a:pPr>
            <a:r>
              <a:rPr lang="el-GR" sz="2100" b="1" u="sng" dirty="0" smtClean="0">
                <a:solidFill>
                  <a:srgbClr val="FFFF00"/>
                </a:solidFill>
              </a:rPr>
              <a:t>Επιτρέπεται η διαβίβαση χωρίς Άδεια</a:t>
            </a:r>
            <a:r>
              <a:rPr lang="el-GR" sz="2100" dirty="0" smtClean="0"/>
              <a:t> όταν τρίτη χώρα:</a:t>
            </a:r>
          </a:p>
          <a:p>
            <a:pPr>
              <a:defRPr/>
            </a:pPr>
            <a:r>
              <a:rPr lang="el-GR" sz="2100" dirty="0" smtClean="0"/>
              <a:t> Εξασφαλίζει ικανοποιητικό επίπεδο προστασίας (με Απόφαση της       </a:t>
            </a:r>
          </a:p>
          <a:p>
            <a:pPr>
              <a:buFontTx/>
              <a:buNone/>
              <a:defRPr/>
            </a:pPr>
            <a:r>
              <a:rPr lang="el-GR" sz="2100" dirty="0" smtClean="0"/>
              <a:t>     Ευρωπαϊκής Επιτροπής)</a:t>
            </a:r>
          </a:p>
          <a:p>
            <a:pPr>
              <a:defRPr/>
            </a:pPr>
            <a:r>
              <a:rPr lang="el-GR" sz="2100" dirty="0" smtClean="0"/>
              <a:t> Δεν εξασφαλίζει μεν ικανοποιητικό επίπεδο προστασίας αλλά</a:t>
            </a:r>
          </a:p>
          <a:p>
            <a:pPr>
              <a:buFontTx/>
              <a:buNone/>
              <a:defRPr/>
            </a:pPr>
            <a:r>
              <a:rPr lang="el-GR" sz="2100" dirty="0" smtClean="0"/>
              <a:t>     υπάρχουν επαρκείς εγγυήσεις:</a:t>
            </a:r>
          </a:p>
          <a:p>
            <a:pPr>
              <a:buFontTx/>
              <a:buNone/>
              <a:defRPr/>
            </a:pPr>
            <a:r>
              <a:rPr lang="el-GR" sz="2100" dirty="0" smtClean="0"/>
              <a:t>     (α) νομικά δεσμευτικό μέσο μεταξύ δημόσιων αρχών π.χ.   πολυμερής συμφωνία, </a:t>
            </a:r>
            <a:r>
              <a:rPr lang="en-US" sz="2100" dirty="0" smtClean="0"/>
              <a:t>FATCA</a:t>
            </a:r>
            <a:r>
              <a:rPr lang="el-GR" sz="2100" dirty="0" smtClean="0"/>
              <a:t> ή</a:t>
            </a:r>
            <a:endParaRPr lang="en-US" sz="2100" dirty="0" smtClean="0"/>
          </a:p>
          <a:p>
            <a:pPr>
              <a:buFontTx/>
              <a:buNone/>
              <a:defRPr/>
            </a:pPr>
            <a:r>
              <a:rPr lang="en-US" sz="2100" dirty="0" smtClean="0"/>
              <a:t>     </a:t>
            </a:r>
            <a:r>
              <a:rPr lang="el-GR" sz="2100" dirty="0" smtClean="0"/>
              <a:t>(β) δεσμευτικούς εταιρικούς κανόνες (για ομίλους επιχειρήσεων) </a:t>
            </a:r>
            <a:r>
              <a:rPr lang="el-GR" sz="2100" b="1" dirty="0" smtClean="0">
                <a:solidFill>
                  <a:srgbClr val="FFC000"/>
                </a:solidFill>
              </a:rPr>
              <a:t>που εγκρίνονται από την αρμόδια εποπτική αρχή </a:t>
            </a:r>
            <a:r>
              <a:rPr lang="el-GR" sz="2100" dirty="0" smtClean="0"/>
              <a:t>ή</a:t>
            </a:r>
          </a:p>
          <a:p>
            <a:pPr>
              <a:buFontTx/>
              <a:buNone/>
              <a:defRPr/>
            </a:pPr>
            <a:r>
              <a:rPr lang="el-GR" sz="2200" dirty="0" smtClean="0"/>
              <a:t> </a:t>
            </a:r>
            <a:r>
              <a:rPr lang="el-GR" sz="2200" b="1" dirty="0" smtClean="0">
                <a:solidFill>
                  <a:srgbClr val="FF0000"/>
                </a:solidFill>
              </a:rPr>
              <a:t>    </a:t>
            </a:r>
            <a:r>
              <a:rPr lang="el-GR" sz="2000" dirty="0" smtClean="0"/>
              <a:t>(γ) τυποποιημένες ρήτρες που εκδίδονται από την Επιτροπή ή</a:t>
            </a:r>
          </a:p>
          <a:p>
            <a:pPr>
              <a:buFontTx/>
              <a:buNone/>
              <a:defRPr/>
            </a:pPr>
            <a:r>
              <a:rPr lang="el-GR" sz="2000" dirty="0" smtClean="0"/>
              <a:t>     (δ) τυποποιημένες ρήτρες που </a:t>
            </a:r>
            <a:r>
              <a:rPr lang="el-GR" sz="2000" b="1" u="sng" dirty="0" smtClean="0">
                <a:solidFill>
                  <a:srgbClr val="FFC000"/>
                </a:solidFill>
              </a:rPr>
              <a:t>εκδίδονται από το Γραφείο μου </a:t>
            </a:r>
            <a:r>
              <a:rPr lang="el-GR" sz="2000" u="sng" dirty="0" smtClean="0"/>
              <a:t>και  </a:t>
            </a:r>
          </a:p>
          <a:p>
            <a:pPr>
              <a:buFontTx/>
              <a:buNone/>
              <a:defRPr/>
            </a:pPr>
            <a:r>
              <a:rPr lang="el-GR" sz="2000" dirty="0" smtClean="0"/>
              <a:t>      </a:t>
            </a:r>
            <a:r>
              <a:rPr lang="el-GR" sz="2000" b="1" u="sng" dirty="0" smtClean="0">
                <a:solidFill>
                  <a:srgbClr val="FFC000"/>
                </a:solidFill>
              </a:rPr>
              <a:t>εγκρίνονται από την Επιτροπή </a:t>
            </a:r>
            <a:r>
              <a:rPr lang="el-GR" sz="2000" dirty="0" smtClean="0"/>
              <a:t>ή</a:t>
            </a:r>
          </a:p>
          <a:p>
            <a:pPr>
              <a:buFontTx/>
              <a:buNone/>
              <a:defRPr/>
            </a:pPr>
            <a:r>
              <a:rPr lang="el-GR" sz="2000" dirty="0" smtClean="0"/>
              <a:t>     (ε) κώδικα δεοντολογίας, </a:t>
            </a:r>
            <a:r>
              <a:rPr lang="el-GR" sz="2000" b="1" u="sng" dirty="0" smtClean="0">
                <a:solidFill>
                  <a:srgbClr val="FFC000"/>
                </a:solidFill>
              </a:rPr>
              <a:t>ο οποίος εγκρίνεται από το Γραφείο μου  </a:t>
            </a:r>
          </a:p>
          <a:p>
            <a:pPr>
              <a:buFontTx/>
              <a:buNone/>
              <a:defRPr/>
            </a:pPr>
            <a:r>
              <a:rPr lang="el-GR" sz="2000" b="1" dirty="0" smtClean="0">
                <a:solidFill>
                  <a:srgbClr val="FFC000"/>
                </a:solidFill>
              </a:rPr>
              <a:t>      </a:t>
            </a:r>
            <a:r>
              <a:rPr lang="el-GR" sz="2000" dirty="0" smtClean="0"/>
              <a:t>ή από το Συμβούλιο Προστασίας Δεδομένων, εάν αφορά διάφορα </a:t>
            </a:r>
            <a:r>
              <a:rPr lang="el-GR" sz="2000" dirty="0" err="1" smtClean="0"/>
              <a:t>κμ</a:t>
            </a:r>
            <a:r>
              <a:rPr lang="el-GR" sz="2000" dirty="0" smtClean="0"/>
              <a:t> </a:t>
            </a:r>
          </a:p>
          <a:p>
            <a:pPr>
              <a:buFontTx/>
              <a:buNone/>
              <a:defRPr/>
            </a:pPr>
            <a:r>
              <a:rPr lang="el-GR" sz="2000" dirty="0" smtClean="0"/>
              <a:t>     (στ) μηχανισμό πιστοποίησης, </a:t>
            </a:r>
            <a:r>
              <a:rPr lang="el-GR" sz="2000" b="1" u="sng" dirty="0" smtClean="0">
                <a:solidFill>
                  <a:srgbClr val="FFC000"/>
                </a:solidFill>
              </a:rPr>
              <a:t>ο οποίος εγκρίνεται από το Γραφείο   μου </a:t>
            </a:r>
            <a:r>
              <a:rPr lang="el-GR" sz="2000" dirty="0" smtClean="0"/>
              <a:t>ή τον εθνικό οργανισμό πιστοποίησης ή και από τους δύο</a:t>
            </a:r>
            <a:endParaRPr lang="el-GR" sz="2000" i="1" dirty="0" smtClean="0"/>
          </a:p>
        </p:txBody>
      </p:sp>
      <p:sp>
        <p:nvSpPr>
          <p:cNvPr id="4" name="Slide Number Placeholder 3"/>
          <p:cNvSpPr>
            <a:spLocks noGrp="1"/>
          </p:cNvSpPr>
          <p:nvPr>
            <p:ph type="sldNum" sz="quarter" idx="12"/>
          </p:nvPr>
        </p:nvSpPr>
        <p:spPr/>
        <p:txBody>
          <a:bodyPr/>
          <a:lstStyle/>
          <a:p>
            <a:pPr>
              <a:defRPr/>
            </a:pPr>
            <a:fld id="{3728E9D3-8F65-4A8A-884F-42C265858E8F}" type="slidenum">
              <a:rPr lang="el-GR" smtClean="0"/>
              <a:pPr>
                <a:defRPr/>
              </a:pPr>
              <a:t>30</a:t>
            </a:fld>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Τι καταργείται!</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23850" y="836613"/>
            <a:ext cx="8424863"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Γνωστοποιήσεις Σύστασης και Λειτουργίας Αρχείου/Έναρξης Επεξεργασίας – </a:t>
            </a:r>
            <a:r>
              <a:rPr lang="el-GR" sz="2000" u="sng" dirty="0" smtClean="0"/>
              <a:t>αντικαθίστανται</a:t>
            </a:r>
            <a:r>
              <a:rPr lang="el-GR" sz="2000" dirty="0" smtClean="0"/>
              <a:t> με την τήρηση Αρχείου Δραστηριοτήτων της επεξεργασίας</a:t>
            </a:r>
          </a:p>
          <a:p>
            <a:pPr lvl="2">
              <a:buFont typeface="Wingdings" pitchFamily="2" charset="2"/>
              <a:buChar char="Ø"/>
              <a:defRPr/>
            </a:pPr>
            <a:endParaRPr lang="el-GR" sz="1200" dirty="0" smtClean="0"/>
          </a:p>
          <a:p>
            <a:pPr>
              <a:buFont typeface="Wingdings" pitchFamily="2" charset="2"/>
              <a:buChar char="Ø"/>
              <a:defRPr/>
            </a:pPr>
            <a:r>
              <a:rPr lang="el-GR" sz="2000" dirty="0" smtClean="0"/>
              <a:t>Άδεια για επεξεργασία ευαίσθητων δεδομένων </a:t>
            </a:r>
            <a:r>
              <a:rPr lang="el-GR" sz="2000" i="1" dirty="0" smtClean="0"/>
              <a:t>(νυν ειδικών κατηγοριών προσωπικών δεδομένων)</a:t>
            </a:r>
            <a:r>
              <a:rPr lang="el-GR" sz="2000" dirty="0" smtClean="0"/>
              <a:t> στον τομέα του εργατικού δικαίου </a:t>
            </a:r>
          </a:p>
          <a:p>
            <a:pPr lvl="2">
              <a:buFont typeface="Wingdings" pitchFamily="2" charset="2"/>
              <a:buChar char="Ø"/>
              <a:defRPr/>
            </a:pPr>
            <a:endParaRPr lang="el-GR" sz="1200" dirty="0" smtClean="0"/>
          </a:p>
          <a:p>
            <a:pPr>
              <a:buFont typeface="Wingdings" pitchFamily="2" charset="2"/>
              <a:buChar char="Ø"/>
              <a:defRPr/>
            </a:pPr>
            <a:r>
              <a:rPr lang="el-GR" sz="2000" dirty="0" smtClean="0"/>
              <a:t>Άδεια για διασύνδεση αρχείων </a:t>
            </a:r>
          </a:p>
          <a:p>
            <a:pPr lvl="2">
              <a:buFont typeface="Wingdings" pitchFamily="2" charset="2"/>
              <a:buChar char="Ø"/>
              <a:defRPr/>
            </a:pPr>
            <a:endParaRPr lang="el-GR" sz="1200" dirty="0" smtClean="0"/>
          </a:p>
          <a:p>
            <a:pPr>
              <a:buFont typeface="Wingdings" pitchFamily="2" charset="2"/>
              <a:buChar char="Ø"/>
              <a:defRPr/>
            </a:pPr>
            <a:r>
              <a:rPr lang="el-GR" sz="2000" dirty="0" smtClean="0"/>
              <a:t>Έκδοση Απόφασης από την Επίτροπο για άρση της υποχρέωσης ενημέρωσης των υποκειμένων των δεδομένων</a:t>
            </a:r>
          </a:p>
          <a:p>
            <a:pPr lvl="2">
              <a:buFontTx/>
              <a:buNone/>
              <a:defRPr/>
            </a:pPr>
            <a:endParaRPr lang="el-GR" sz="1200" dirty="0" smtClean="0"/>
          </a:p>
          <a:p>
            <a:pPr>
              <a:buFont typeface="Wingdings" pitchFamily="2" charset="2"/>
              <a:buChar char="Ø"/>
              <a:defRPr/>
            </a:pPr>
            <a:r>
              <a:rPr lang="el-GR" sz="2000" dirty="0" smtClean="0"/>
              <a:t>Καταβολή τέλους των €17 από τα υποκείμενα για άσκηση του δικαιώματος πρόσβασης και αντίρρησης </a:t>
            </a:r>
          </a:p>
          <a:p>
            <a:pPr lvl="3">
              <a:buFont typeface="Wingdings" pitchFamily="2" charset="2"/>
              <a:buChar char="Ø"/>
              <a:defRPr/>
            </a:pPr>
            <a:endParaRPr lang="el-GR" sz="1200" dirty="0" smtClean="0"/>
          </a:p>
          <a:p>
            <a:pPr>
              <a:buFontTx/>
              <a:buNone/>
              <a:defRPr/>
            </a:pPr>
            <a:endParaRPr lang="el-GR" sz="2000" dirty="0" smtClean="0"/>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2C26B8F6-4B1C-4784-8863-EAA409E8241F}" type="slidenum">
              <a:rPr lang="el-GR" smtClean="0"/>
              <a:pPr>
                <a:defRPr/>
              </a:pPr>
              <a:t>31</a:t>
            </a:fld>
            <a:endParaRPr 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Τι αλλάζει!</a:t>
            </a:r>
            <a:br>
              <a:rPr lang="el-GR" sz="2600" b="1" dirty="0" smtClean="0">
                <a:solidFill>
                  <a:srgbClr val="FFC000"/>
                </a:solidFill>
                <a:effectLst>
                  <a:outerShdw blurRad="38100" dist="38100" dir="2700000" algn="tl">
                    <a:srgbClr val="000000">
                      <a:alpha val="43137"/>
                    </a:srgbClr>
                  </a:outerShdw>
                </a:effectLst>
                <a:latin typeface="+mn-lt"/>
                <a:ea typeface="+mn-ea"/>
                <a:cs typeface="+mn-cs"/>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400" dirty="0" smtClean="0"/>
              <a:t>Άδειες διαβίβασης σε τρίτες χώρες – όμως η ΑΠΔΠΧ </a:t>
            </a:r>
            <a:r>
              <a:rPr lang="el-GR" sz="2400" u="sng" dirty="0" smtClean="0"/>
              <a:t>εγκρίνει τη νομική βάση </a:t>
            </a:r>
            <a:r>
              <a:rPr lang="el-GR" sz="2400" dirty="0" smtClean="0"/>
              <a:t>της διαβίβασης π.χ. τυποποιημένες συμβατικές ρήτρες, δεσμευτικούς εταιρικούς κανόνες, κώδικα δεοντολογίας, μηχανισμό πιστοποίησης</a:t>
            </a:r>
          </a:p>
          <a:p>
            <a:pPr>
              <a:buFontTx/>
              <a:buNone/>
              <a:defRPr/>
            </a:pPr>
            <a:endParaRPr lang="el-GR" sz="2400" dirty="0" smtClean="0"/>
          </a:p>
          <a:p>
            <a:pPr>
              <a:buFont typeface="Wingdings" pitchFamily="2" charset="2"/>
              <a:buChar char="Ø"/>
              <a:defRPr/>
            </a:pPr>
            <a:r>
              <a:rPr lang="el-GR" sz="2400" dirty="0" smtClean="0"/>
              <a:t>Με </a:t>
            </a:r>
            <a:r>
              <a:rPr lang="el-GR" sz="2400" dirty="0" err="1" smtClean="0"/>
              <a:t>εφαρμοστικές</a:t>
            </a:r>
            <a:r>
              <a:rPr lang="el-GR" sz="2400" dirty="0" smtClean="0"/>
              <a:t> διατάξεις, η ΑΠΔΠΧ μπορεί να περιορίσει την επεξεργασία γενετικών δεδομένων, βιομετρικών δεδομένων και δεδομένων που αφορούν στην υγεία</a:t>
            </a:r>
          </a:p>
          <a:p>
            <a:pPr lvl="2">
              <a:buFont typeface="Wingdings" pitchFamily="2" charset="2"/>
              <a:buChar char="Ø"/>
              <a:defRPr/>
            </a:pPr>
            <a:endParaRPr lang="el-GR" sz="1200" dirty="0" smtClean="0"/>
          </a:p>
          <a:p>
            <a:pPr lvl="3">
              <a:buFont typeface="Wingdings" pitchFamily="2" charset="2"/>
              <a:buChar char="Ø"/>
              <a:defRPr/>
            </a:pPr>
            <a:endParaRPr lang="el-GR" sz="1200" dirty="0" smtClean="0"/>
          </a:p>
          <a:p>
            <a:pPr>
              <a:buFontTx/>
              <a:buNone/>
              <a:defRPr/>
            </a:pPr>
            <a:endParaRPr lang="el-GR" sz="2000" dirty="0" smtClean="0"/>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6254F01-6978-4A87-8E33-7A89523D98D9}" type="slidenum">
              <a:rPr lang="el-GR" smtClean="0"/>
              <a:pPr>
                <a:defRPr/>
              </a:pPr>
              <a:t>32</a:t>
            </a:fld>
            <a:endParaRPr lang="el-G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Ανησυχίες</a:t>
            </a:r>
            <a:br>
              <a:rPr lang="el-GR" sz="2600" b="1" dirty="0" smtClean="0">
                <a:solidFill>
                  <a:srgbClr val="FFC000"/>
                </a:solidFill>
                <a:effectLst>
                  <a:outerShdw blurRad="38100" dist="38100" dir="2700000" algn="tl">
                    <a:srgbClr val="000000">
                      <a:alpha val="43137"/>
                    </a:srgbClr>
                  </a:outerShdw>
                </a:effectLst>
                <a:latin typeface="+mn-lt"/>
                <a:ea typeface="+mn-ea"/>
                <a:cs typeface="+mn-cs"/>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Οι αυστηρές προϋποθέσεις παροχής συγκατάθεσης ενδεχομένως να μειώσουν και/ή δυσχεράνουν την πραγματοποίηση  ιατρικών ερευνών:</a:t>
            </a:r>
            <a:r>
              <a:rPr lang="en-US" sz="2000" dirty="0" smtClean="0"/>
              <a:t> </a:t>
            </a:r>
            <a:r>
              <a:rPr lang="el-GR" sz="2000" dirty="0" smtClean="0"/>
              <a:t>τίθεται το ερώτημα κατά πόσο μπορεί να ληφθεί έγκυρη συγκατάθεση, καθώς δεν είναι δυνατόν να προβλεφθούν ή κατανοηθούν οι πιθανές συνέπειες της συγκατάθεσης</a:t>
            </a:r>
          </a:p>
          <a:p>
            <a:pPr>
              <a:buFont typeface="Wingdings" pitchFamily="2" charset="2"/>
              <a:buChar char="Ø"/>
              <a:defRPr/>
            </a:pPr>
            <a:r>
              <a:rPr lang="el-GR" sz="2000" dirty="0" smtClean="0"/>
              <a:t>Η λήψη ειδικής συγκατάθεσης για κάθε συσχετισμό ή επαναχρησιμοποίηση ιατρικών, γενετικών ή βιομετρικών δεδομένων μπορεί να προϋποθέτει δυσανάλογη προσπάθεια ή να είναι αδύνατη και/ή να οδηγήσει σε δαπανηρές και χρονοβόρες διαδικασίες</a:t>
            </a:r>
          </a:p>
          <a:p>
            <a:pPr>
              <a:buFont typeface="Wingdings" pitchFamily="2" charset="2"/>
              <a:buChar char="Ø"/>
              <a:defRPr/>
            </a:pPr>
            <a:r>
              <a:rPr lang="el-GR" sz="2000" dirty="0" smtClean="0"/>
              <a:t>Η πλήρης </a:t>
            </a:r>
            <a:r>
              <a:rPr lang="el-GR" sz="2000" dirty="0" err="1" smtClean="0"/>
              <a:t>ανωνυμοποίηση</a:t>
            </a:r>
            <a:r>
              <a:rPr lang="el-GR" sz="2000" dirty="0" smtClean="0"/>
              <a:t> των δεδομένων, </a:t>
            </a:r>
            <a:r>
              <a:rPr lang="el-GR" sz="2000" i="1" dirty="0" smtClean="0"/>
              <a:t>για αποφυγή επιλογής οποιασδήποτε νομικής βάσης της επεξεργασίας π.χ. συγκατάθεση</a:t>
            </a:r>
            <a:r>
              <a:rPr lang="el-GR" sz="2000" dirty="0" smtClean="0"/>
              <a:t>, είναι δύσκολο να διασφαλιστεί, ιδίως όταν:</a:t>
            </a:r>
            <a:endParaRPr lang="en-US" sz="2000" dirty="0" smtClean="0"/>
          </a:p>
          <a:p>
            <a:pPr>
              <a:defRPr/>
            </a:pPr>
            <a:r>
              <a:rPr lang="el-GR" sz="2000" dirty="0" smtClean="0"/>
              <a:t> ιατρικά δεδομένα επαναχρησιμοποιούνται για άλλους σκοπούς</a:t>
            </a:r>
            <a:endParaRPr lang="en-US" sz="2000" dirty="0" smtClean="0"/>
          </a:p>
          <a:p>
            <a:pPr>
              <a:defRPr/>
            </a:pPr>
            <a:r>
              <a:rPr lang="en-US" sz="2000" dirty="0" smtClean="0"/>
              <a:t> </a:t>
            </a:r>
            <a:r>
              <a:rPr lang="el-GR" sz="2000" dirty="0" smtClean="0"/>
              <a:t>η επεξεργασία αφορά  γονιδιωματικά δεδομένα</a:t>
            </a:r>
            <a:r>
              <a:rPr lang="en-US" sz="2000" dirty="0" smtClean="0"/>
              <a:t> (genome data)</a:t>
            </a:r>
            <a:endParaRPr lang="el-GR" sz="2000" dirty="0" smtClean="0"/>
          </a:p>
          <a:p>
            <a:pPr>
              <a:defRPr/>
            </a:pPr>
            <a:r>
              <a:rPr lang="en-US" sz="2000" dirty="0" smtClean="0"/>
              <a:t> </a:t>
            </a:r>
            <a:r>
              <a:rPr lang="el-GR" sz="2000" dirty="0" smtClean="0"/>
              <a:t>η συλλογή δεδομένων από διάφορες πηγές καθιστά εφικτή την </a:t>
            </a:r>
            <a:r>
              <a:rPr lang="el-GR" sz="2000" dirty="0" err="1" smtClean="0"/>
              <a:t>επαναταυτοποίηση</a:t>
            </a:r>
            <a:endParaRPr lang="el-GR" sz="2000" dirty="0" smtClean="0"/>
          </a:p>
          <a:p>
            <a:pPr>
              <a:buNone/>
              <a:defRPr/>
            </a:pPr>
            <a:endParaRPr lang="el-GR" sz="2400" dirty="0" smtClean="0"/>
          </a:p>
          <a:p>
            <a:pPr>
              <a:buFontTx/>
              <a:buNone/>
              <a:defRPr/>
            </a:pPr>
            <a:endParaRPr lang="el-GR" sz="2400" dirty="0" smtClean="0"/>
          </a:p>
        </p:txBody>
      </p:sp>
      <p:sp>
        <p:nvSpPr>
          <p:cNvPr id="4" name="Slide Number Placeholder 3"/>
          <p:cNvSpPr>
            <a:spLocks noGrp="1"/>
          </p:cNvSpPr>
          <p:nvPr>
            <p:ph type="sldNum" sz="quarter" idx="12"/>
          </p:nvPr>
        </p:nvSpPr>
        <p:spPr/>
        <p:txBody>
          <a:bodyPr/>
          <a:lstStyle/>
          <a:p>
            <a:pPr>
              <a:defRPr/>
            </a:pPr>
            <a:fld id="{46254F01-6978-4A87-8E33-7A89523D98D9}" type="slidenum">
              <a:rPr lang="el-GR" smtClean="0"/>
              <a:pPr>
                <a:defRPr/>
              </a:pPr>
              <a:t>33</a:t>
            </a:fld>
            <a:endParaRPr lang="el-G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260649"/>
            <a:ext cx="8569200" cy="5759152"/>
          </a:xfrm>
        </p:spPr>
        <p:txBody>
          <a:bodyPr/>
          <a:lstStyle/>
          <a:p>
            <a:pPr lvl="3">
              <a:buFont typeface="Wingdings" pitchFamily="2" charset="2"/>
              <a:buChar char="Ø"/>
              <a:defRPr/>
            </a:pPr>
            <a:endParaRPr lang="el-GR" sz="800" dirty="0" smtClean="0"/>
          </a:p>
          <a:p>
            <a:pPr>
              <a:buFont typeface="Wingdings" pitchFamily="2" charset="2"/>
              <a:buChar char="Ø"/>
              <a:defRPr/>
            </a:pPr>
            <a:r>
              <a:rPr lang="el-GR" sz="1800" dirty="0" smtClean="0"/>
              <a:t>Επομένως, θα πρέπει να ληφθούν τα κατάλληλα τεχνικά και οργανωτικά μέτρα </a:t>
            </a:r>
            <a:r>
              <a:rPr lang="el-GR" sz="1800" b="1" dirty="0" smtClean="0"/>
              <a:t>που να αποδεικνύουν συμμόρφωση με τον Κανονισμό</a:t>
            </a:r>
            <a:r>
              <a:rPr lang="el-GR" sz="1800" dirty="0" smtClean="0"/>
              <a:t>, όπως:</a:t>
            </a:r>
          </a:p>
          <a:p>
            <a:pPr>
              <a:defRPr/>
            </a:pPr>
            <a:r>
              <a:rPr lang="el-GR" sz="1800" dirty="0" err="1" smtClean="0"/>
              <a:t>ψευδωνυμοποίηση</a:t>
            </a:r>
            <a:r>
              <a:rPr lang="el-GR" sz="1800" dirty="0" smtClean="0"/>
              <a:t> και ελαχιστοποίηση των δεδομένων</a:t>
            </a:r>
          </a:p>
          <a:p>
            <a:pPr>
              <a:defRPr/>
            </a:pPr>
            <a:r>
              <a:rPr lang="el-GR" sz="1800" dirty="0" smtClean="0"/>
              <a:t>προστασία των δεδομένων από το στάδιο σχεδιασμό και  εξ ορισμού</a:t>
            </a:r>
          </a:p>
          <a:p>
            <a:pPr>
              <a:defRPr/>
            </a:pPr>
            <a:r>
              <a:rPr lang="el-GR" sz="1800" dirty="0" smtClean="0"/>
              <a:t>υιοθέτηση διαδικασιών ανακοίνωσης ενδεχόμενων παραβιάσεων στα επηρεαζόμενα πρόσωπα</a:t>
            </a:r>
          </a:p>
          <a:p>
            <a:pPr>
              <a:defRPr/>
            </a:pPr>
            <a:r>
              <a:rPr lang="el-GR" sz="1800" dirty="0" smtClean="0"/>
              <a:t>υιοθέτηση διαδικασιών που να διασφαλίζουν ότι οι οργανισμοί θα μπορούν να αντιδράσουν και να γνωστοποιήσουν τυχόν παραβίαση δεδομένων εντός της καθορισμένης προθεσμίας</a:t>
            </a:r>
          </a:p>
          <a:p>
            <a:pPr>
              <a:defRPr/>
            </a:pPr>
            <a:r>
              <a:rPr lang="el-GR" sz="1800" dirty="0" smtClean="0"/>
              <a:t>υιοθέτηση διαδικασιών για εκτίμηση και αξιολόγηση της αποτελεσματικότητας των ληφθέντων μέτρων </a:t>
            </a:r>
          </a:p>
          <a:p>
            <a:pPr>
              <a:defRPr/>
            </a:pPr>
            <a:r>
              <a:rPr lang="el-GR" sz="1800" dirty="0" smtClean="0"/>
              <a:t>υιοθέτηση διαδικασιών ικανοποίησης των δικαιωμάτων των υποκειμένων</a:t>
            </a:r>
          </a:p>
          <a:p>
            <a:pPr lvl="2">
              <a:defRPr/>
            </a:pPr>
            <a:endParaRPr lang="el-GR" sz="1000" dirty="0" smtClean="0"/>
          </a:p>
          <a:p>
            <a:pPr>
              <a:buFont typeface="Wingdings" pitchFamily="2" charset="2"/>
              <a:buChar char="v"/>
              <a:defRPr/>
            </a:pPr>
            <a:r>
              <a:rPr lang="el-GR" sz="1800" dirty="0" smtClean="0"/>
              <a:t>Κάτι τέτοιο προϋποθέτει</a:t>
            </a:r>
            <a:r>
              <a:rPr lang="en-US" sz="1800" dirty="0" smtClean="0"/>
              <a:t> </a:t>
            </a:r>
            <a:r>
              <a:rPr lang="el-GR" sz="1800" dirty="0" smtClean="0"/>
              <a:t>χρόνο, κόστος και επιλογή εξειδικευμένου προσωπικού</a:t>
            </a:r>
          </a:p>
          <a:p>
            <a:pPr lvl="2">
              <a:buFont typeface="Wingdings" pitchFamily="2" charset="2"/>
              <a:buChar char="Ø"/>
              <a:defRPr/>
            </a:pPr>
            <a:endParaRPr lang="el-GR" sz="1000" dirty="0" smtClean="0"/>
          </a:p>
          <a:p>
            <a:pPr lvl="2">
              <a:buNone/>
              <a:defRPr/>
            </a:pPr>
            <a:endParaRPr lang="el-GR" sz="1000" dirty="0" smtClean="0"/>
          </a:p>
          <a:p>
            <a:pPr>
              <a:buFontTx/>
              <a:buNone/>
              <a:defRPr/>
            </a:pPr>
            <a:endParaRPr lang="el-GR" sz="2400" dirty="0" smtClean="0"/>
          </a:p>
        </p:txBody>
      </p:sp>
      <p:sp>
        <p:nvSpPr>
          <p:cNvPr id="4" name="Slide Number Placeholder 3"/>
          <p:cNvSpPr>
            <a:spLocks noGrp="1"/>
          </p:cNvSpPr>
          <p:nvPr>
            <p:ph type="sldNum" sz="quarter" idx="12"/>
          </p:nvPr>
        </p:nvSpPr>
        <p:spPr/>
        <p:txBody>
          <a:bodyPr/>
          <a:lstStyle/>
          <a:p>
            <a:pPr>
              <a:defRPr/>
            </a:pPr>
            <a:fld id="{46254F01-6978-4A87-8E33-7A89523D98D9}" type="slidenum">
              <a:rPr lang="el-GR" smtClean="0"/>
              <a:pPr>
                <a:defRPr/>
              </a:pPr>
              <a:t>34</a:t>
            </a:fld>
            <a:endParaRPr lang="el-G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08050"/>
            <a:ext cx="8424863" cy="1657350"/>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Διοικητικά πρόστιμα</a:t>
            </a:r>
            <a:r>
              <a:rPr lang="el-GR" sz="2600" b="1" dirty="0" smtClean="0"/>
              <a:t/>
            </a:r>
            <a:br>
              <a:rPr lang="el-GR" sz="26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a:defRPr/>
            </a:pPr>
            <a:r>
              <a:rPr lang="el-GR" sz="2100" dirty="0" smtClean="0"/>
              <a:t>Αυστηρότατα πρόστιμα, </a:t>
            </a:r>
            <a:r>
              <a:rPr lang="el-GR" sz="2100" b="1" dirty="0" smtClean="0">
                <a:solidFill>
                  <a:srgbClr val="FFFF00"/>
                </a:solidFill>
              </a:rPr>
              <a:t>με ανώτατο όριο: €10.000.000 ή 2% του παγκόσμιου κύκλου εργασιών </a:t>
            </a:r>
            <a:r>
              <a:rPr lang="el-GR" sz="2100" dirty="0" smtClean="0"/>
              <a:t>για παραβιάσεις που αφορούν, μεταξύ άλλων:</a:t>
            </a:r>
          </a:p>
          <a:p>
            <a:pPr>
              <a:buFont typeface="Wingdings" pitchFamily="2" charset="2"/>
              <a:buChar char="v"/>
              <a:defRPr/>
            </a:pPr>
            <a:r>
              <a:rPr lang="el-GR" sz="2100" dirty="0" smtClean="0"/>
              <a:t> στις υποχρεώσεις σχετικά με την συγκατάθεση ανηλίκων </a:t>
            </a:r>
          </a:p>
          <a:p>
            <a:pPr>
              <a:buFont typeface="Wingdings" pitchFamily="2" charset="2"/>
              <a:buChar char="v"/>
              <a:defRPr/>
            </a:pPr>
            <a:r>
              <a:rPr lang="el-GR" sz="2100" dirty="0" smtClean="0"/>
              <a:t> στις υποχρεώσεις του υπεύθυνου επεξεργασίας σχετικά με την εκτέλεση καθηκόντων του ΥΠΔ</a:t>
            </a:r>
          </a:p>
          <a:p>
            <a:pPr>
              <a:buFont typeface="Wingdings" pitchFamily="2" charset="2"/>
              <a:buChar char="v"/>
              <a:defRPr/>
            </a:pPr>
            <a:r>
              <a:rPr lang="el-GR" sz="2100" dirty="0" smtClean="0"/>
              <a:t> στην προστασία των προσωπικών δεδομένων από τον  σχεδιασμό και εξ ορισμού </a:t>
            </a:r>
          </a:p>
          <a:p>
            <a:pPr>
              <a:defRPr/>
            </a:pPr>
            <a:r>
              <a:rPr lang="el-GR" sz="2100" b="1" dirty="0" smtClean="0">
                <a:solidFill>
                  <a:srgbClr val="FFFF00"/>
                </a:solidFill>
              </a:rPr>
              <a:t>Το ανώτατο όριο είναι €20.000.000 ή 4% του παγκόσμιου κύκλου εργασιών </a:t>
            </a:r>
            <a:r>
              <a:rPr lang="el-GR" sz="2100" dirty="0" smtClean="0"/>
              <a:t>για παραβιάσεις των υποχρεώσεων που σχετίζονται, μεταξύ άλλων:</a:t>
            </a:r>
          </a:p>
          <a:p>
            <a:pPr>
              <a:buFont typeface="Wingdings" pitchFamily="2" charset="2"/>
              <a:buChar char="v"/>
              <a:defRPr/>
            </a:pPr>
            <a:r>
              <a:rPr lang="el-GR" sz="2100" dirty="0" smtClean="0"/>
              <a:t>με τις βασικές αρχές επεξεργασίας</a:t>
            </a:r>
          </a:p>
          <a:p>
            <a:pPr>
              <a:buFont typeface="Wingdings" pitchFamily="2" charset="2"/>
              <a:buChar char="v"/>
              <a:defRPr/>
            </a:pPr>
            <a:r>
              <a:rPr lang="el-GR" sz="2100" dirty="0" smtClean="0"/>
              <a:t>τα δικαιώματα των φυσικών προσώπων </a:t>
            </a:r>
          </a:p>
          <a:p>
            <a:pPr>
              <a:buFont typeface="Wingdings" pitchFamily="2" charset="2"/>
              <a:buChar char="v"/>
              <a:defRPr/>
            </a:pPr>
            <a:r>
              <a:rPr lang="el-GR" sz="2100" dirty="0" smtClean="0"/>
              <a:t>την μη παροχή πρόσβασης στην ΑΠΔΠΧ, προκειμένου να είναι σε θέση να ασκήσει τις εποπτικές της αρμοδιότητες, </a:t>
            </a:r>
            <a:endParaRPr lang="el-GR" sz="2100" b="1" dirty="0" smtClean="0">
              <a:solidFill>
                <a:srgbClr val="FFFF00"/>
              </a:solidFill>
            </a:endParaRPr>
          </a:p>
          <a:p>
            <a:pPr lvl="2">
              <a:buFont typeface="Wingdings" pitchFamily="2" charset="2"/>
              <a:buChar char="Ø"/>
              <a:defRPr/>
            </a:pPr>
            <a:endParaRPr lang="el-GR" sz="2100" dirty="0" smtClean="0"/>
          </a:p>
          <a:p>
            <a:pPr lvl="3">
              <a:buFont typeface="Wingdings" pitchFamily="2" charset="2"/>
              <a:buChar char="Ø"/>
              <a:defRPr/>
            </a:pPr>
            <a:endParaRPr lang="el-GR" sz="2100" dirty="0" smtClean="0"/>
          </a:p>
          <a:p>
            <a:pPr>
              <a:buFontTx/>
              <a:buNone/>
              <a:defRPr/>
            </a:pPr>
            <a:endParaRPr lang="el-GR" sz="2100" dirty="0" smtClean="0"/>
          </a:p>
          <a:p>
            <a:pPr>
              <a:buFontTx/>
              <a:buNone/>
              <a:defRPr/>
            </a:pPr>
            <a:endParaRPr lang="el-GR" sz="21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9290B35D-344C-4398-874E-EAA7965C7E28}" type="slidenum">
              <a:rPr lang="el-GR" smtClean="0"/>
              <a:pPr>
                <a:defRPr/>
              </a:pPr>
              <a:t>35</a:t>
            </a:fld>
            <a:endParaRPr lang="el-G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7338"/>
            <a:ext cx="8748712" cy="14398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n-US" sz="1800" b="1" dirty="0" smtClean="0"/>
              <a:t>                    </a:t>
            </a:r>
            <a:r>
              <a:rPr lang="el-GR" sz="2400" b="1" dirty="0" smtClean="0">
                <a:solidFill>
                  <a:srgbClr val="FFC000"/>
                </a:solidFill>
              </a:rPr>
              <a:t>Εποπτική αρχή </a:t>
            </a:r>
            <a:r>
              <a:rPr lang="en-US" sz="2400" b="1" dirty="0" smtClean="0">
                <a:solidFill>
                  <a:srgbClr val="FFC000"/>
                </a:solidFill>
              </a:rPr>
              <a:t> </a:t>
            </a: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08720"/>
            <a:ext cx="8497887" cy="5111080"/>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3">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36</a:t>
            </a:fld>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a:buFontTx/>
              <a:buNone/>
              <a:defRPr/>
            </a:pPr>
            <a:r>
              <a:rPr lang="el-GR" sz="2400" dirty="0" smtClean="0">
                <a:solidFill>
                  <a:srgbClr val="FFFF00"/>
                </a:solidFill>
              </a:rPr>
              <a:t>    </a:t>
            </a:r>
            <a:r>
              <a:rPr lang="el-GR" sz="2400" dirty="0" smtClean="0"/>
              <a:t>π.χ.</a:t>
            </a:r>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a:buFontTx/>
              <a:buNone/>
              <a:defRPr/>
            </a:pPr>
            <a:endParaRPr lang="el-GR" sz="24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37</a:t>
            </a:fld>
            <a:endParaRPr lang="el-G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5E6855C-F78A-4014-B6D2-935783A0EEE2}" type="slidenum">
              <a:rPr lang="el-GR" altLang="en-US" sz="1400" smtClean="0">
                <a:latin typeface="Arial" charset="0"/>
              </a:rPr>
              <a:pPr>
                <a:spcBef>
                  <a:spcPct val="0"/>
                </a:spcBef>
                <a:buClrTx/>
                <a:buSzTx/>
                <a:buFontTx/>
                <a:buNone/>
                <a:defRPr/>
              </a:pPr>
              <a:t>38</a:t>
            </a:fld>
            <a:endParaRPr lang="el-GR" altLang="en-US" sz="1400" smtClean="0">
              <a:latin typeface="Arial" charset="0"/>
            </a:endParaRPr>
          </a:p>
        </p:txBody>
      </p:sp>
      <p:sp>
        <p:nvSpPr>
          <p:cNvPr id="80899" name="Title 1"/>
          <p:cNvSpPr>
            <a:spLocks noGrp="1"/>
          </p:cNvSpPr>
          <p:nvPr>
            <p:ph type="title" idx="4294967295"/>
          </p:nvPr>
        </p:nvSpPr>
        <p:spPr>
          <a:noFill/>
        </p:spPr>
        <p:txBody>
          <a:bodyPr/>
          <a:lstStyle/>
          <a:p>
            <a:pPr algn="ctr" eaLnBrk="1" hangingPunct="1"/>
            <a:r>
              <a:rPr lang="el-GR" altLang="el-GR" sz="2800" b="1" smtClean="0">
                <a:effectLst/>
              </a:rPr>
              <a:t>Γραφείο Επιτρόπου Προστασίας Δεδομένων Προσωπικού Χαρακτήρα</a:t>
            </a:r>
          </a:p>
        </p:txBody>
      </p:sp>
      <p:sp>
        <p:nvSpPr>
          <p:cNvPr id="3" name="Content Placeholder 2"/>
          <p:cNvSpPr>
            <a:spLocks noGrp="1"/>
          </p:cNvSpPr>
          <p:nvPr>
            <p:ph idx="4294967295"/>
          </p:nvPr>
        </p:nvSpPr>
        <p:spPr/>
        <p:txBody>
          <a:bodyPr/>
          <a:lstStyle/>
          <a:p>
            <a:pPr algn="ctr">
              <a:buFontTx/>
              <a:buNone/>
              <a:defRPr/>
            </a:pPr>
            <a:r>
              <a:rPr lang="el-GR" sz="2800" dirty="0" smtClean="0">
                <a:effectLst/>
              </a:rPr>
              <a:t>Ιάσονος 1, 1082 Λευκωσία</a:t>
            </a:r>
          </a:p>
          <a:p>
            <a:pPr algn="ctr">
              <a:buFontTx/>
              <a:buNone/>
              <a:defRPr/>
            </a:pPr>
            <a:r>
              <a:rPr lang="el-GR" sz="2800" dirty="0" smtClean="0">
                <a:effectLst/>
              </a:rPr>
              <a:t>Τ.Θ.  23378, 1682  Λευκωσία</a:t>
            </a:r>
          </a:p>
          <a:p>
            <a:pPr algn="ctr">
              <a:defRPr/>
            </a:pPr>
            <a:endParaRPr lang="el-GR" sz="2800" dirty="0" smtClean="0">
              <a:effectLst/>
            </a:endParaRPr>
          </a:p>
          <a:p>
            <a:pPr algn="ctr">
              <a:buFontTx/>
              <a:buNone/>
              <a:defRPr/>
            </a:pPr>
            <a:r>
              <a:rPr lang="el-GR" sz="2800" dirty="0" err="1" smtClean="0">
                <a:effectLst/>
              </a:rPr>
              <a:t>Τηλ</a:t>
            </a:r>
            <a:r>
              <a:rPr lang="el-GR" sz="2800" dirty="0" smtClean="0">
                <a:effectLst/>
              </a:rPr>
              <a:t>:  22818456, Φαξ: 22304565</a:t>
            </a:r>
          </a:p>
          <a:p>
            <a:pPr algn="ctr">
              <a:buFontTx/>
              <a:buNone/>
              <a:defRPr/>
            </a:pPr>
            <a:r>
              <a:rPr lang="en-US" sz="2800" dirty="0" smtClean="0">
                <a:effectLst/>
              </a:rPr>
              <a:t>E-mail: commissioner@dataprotection.gov.cy</a:t>
            </a:r>
            <a:endParaRPr lang="el-GR" sz="2800" dirty="0" smtClean="0">
              <a:effectLst/>
            </a:endParaRPr>
          </a:p>
          <a:p>
            <a:pPr algn="ctr">
              <a:defRPr/>
            </a:pPr>
            <a:endParaRPr lang="el-GR" sz="2800" dirty="0" smtClean="0">
              <a:effectLst/>
            </a:endParaRPr>
          </a:p>
          <a:p>
            <a:pPr algn="ctr">
              <a:buFontTx/>
              <a:buNone/>
              <a:defRPr/>
            </a:pPr>
            <a:r>
              <a:rPr lang="en-US" sz="2800" b="1" dirty="0" smtClean="0">
                <a:effectLst/>
              </a:rPr>
              <a:t>www.dataprotection.gov.cy</a:t>
            </a:r>
            <a:endParaRPr lang="en-GB" sz="2800" b="1" dirty="0" smtClean="0">
              <a:effectLst/>
            </a:endParaRPr>
          </a:p>
          <a:p>
            <a:pPr eaLnBrk="1" hangingPunct="1">
              <a:buFontTx/>
              <a:buNone/>
              <a:defRPr/>
            </a:pPr>
            <a:endParaRPr lang="el-GR" dirty="0" smtClean="0"/>
          </a:p>
          <a:p>
            <a:pPr lvl="1" eaLnBrk="1" hangingPunct="1">
              <a:buClr>
                <a:schemeClr val="hlink"/>
              </a:buClr>
              <a:buFont typeface="Wingdings" pitchFamily="2" charset="2"/>
              <a:buNone/>
              <a:defRPr/>
            </a:pP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E358162-9B29-434A-929A-9D3115242A32}"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7" name="Rectangle 3"/>
          <p:cNvSpPr>
            <a:spLocks noGrp="1" noChangeArrowheads="1"/>
          </p:cNvSpPr>
          <p:nvPr>
            <p:ph type="body" idx="1"/>
          </p:nvPr>
        </p:nvSpPr>
        <p:spPr>
          <a:xfrm>
            <a:off x="539750" y="404813"/>
            <a:ext cx="8353425" cy="6048375"/>
          </a:xfrm>
          <a:effectLst>
            <a:outerShdw dist="35921" dir="2700000" algn="ctr" rotWithShape="0">
              <a:schemeClr val="bg2"/>
            </a:outerShdw>
          </a:effectLst>
        </p:spPr>
        <p:txBody>
          <a:bodyPr/>
          <a:lstStyle/>
          <a:p>
            <a:pPr eaLnBrk="1" hangingPunct="1">
              <a:buFontTx/>
              <a:buNone/>
              <a:defRPr/>
            </a:pPr>
            <a:r>
              <a:rPr lang="el-GR" altLang="el-GR" sz="2100" dirty="0" smtClean="0"/>
              <a:t>(</a:t>
            </a:r>
            <a:r>
              <a:rPr lang="el-GR" altLang="el-GR" sz="2300" dirty="0" smtClean="0"/>
              <a:t>η) Διενέργεια ελέγχων </a:t>
            </a:r>
            <a:r>
              <a:rPr lang="en-US" altLang="el-GR" sz="2300" dirty="0" smtClean="0"/>
              <a:t>before the event</a:t>
            </a:r>
          </a:p>
          <a:p>
            <a:pPr eaLnBrk="1" hangingPunct="1">
              <a:buFontTx/>
              <a:buNone/>
              <a:defRPr/>
            </a:pPr>
            <a:r>
              <a:rPr lang="el-GR" altLang="el-GR" sz="2300" dirty="0" smtClean="0"/>
              <a:t>(θ) Πρόσβαση από την ΑΠΔΠΧ στις κτιριακές εγκαταστάσεις και στον εξοπλισμό του οργανισμού</a:t>
            </a:r>
          </a:p>
          <a:p>
            <a:pPr eaLnBrk="1" hangingPunct="1">
              <a:buFontTx/>
              <a:buNone/>
              <a:defRPr/>
            </a:pPr>
            <a:r>
              <a:rPr lang="el-GR" altLang="el-GR" sz="2300" dirty="0" smtClean="0"/>
              <a:t>(ι) Επιβολή αυστηρότερων κυρώσεων</a:t>
            </a:r>
          </a:p>
          <a:p>
            <a:pPr eaLnBrk="1" hangingPunct="1">
              <a:buFontTx/>
              <a:buNone/>
              <a:defRPr/>
            </a:pPr>
            <a:r>
              <a:rPr lang="el-GR" altLang="el-GR" sz="2300" dirty="0" smtClean="0"/>
              <a:t>(κ) Κατάργηση Γνωστοποιήσεων και Αδειών Διασύνδεσης /</a:t>
            </a:r>
          </a:p>
          <a:p>
            <a:pPr eaLnBrk="1" hangingPunct="1">
              <a:buFontTx/>
              <a:buNone/>
              <a:defRPr/>
            </a:pPr>
            <a:r>
              <a:rPr lang="el-GR" altLang="el-GR" sz="2300" dirty="0" smtClean="0"/>
              <a:t>     Διαβίβασης, όπως τις γνωρίζουμε σήμερα</a:t>
            </a:r>
          </a:p>
          <a:p>
            <a:pPr eaLnBrk="1" hangingPunct="1">
              <a:buFontTx/>
              <a:buNone/>
              <a:defRPr/>
            </a:pPr>
            <a:r>
              <a:rPr lang="el-GR" altLang="el-GR" sz="2300" dirty="0" smtClean="0"/>
              <a:t>(λ) Ευθύνη τόσο σε υπεύθυνους επεξεργασίας όσο και σε εκτελούντες την επεξεργασία</a:t>
            </a:r>
          </a:p>
          <a:p>
            <a:pPr eaLnBrk="1" hangingPunct="1">
              <a:buFontTx/>
              <a:buNone/>
              <a:defRPr/>
            </a:pPr>
            <a:r>
              <a:rPr lang="el-GR" altLang="el-GR" sz="2300" dirty="0" smtClean="0"/>
              <a:t>(μ) Αυστηρές προϋποθέσεις για τη συγκατάθεση: κ</a:t>
            </a:r>
            <a:r>
              <a:rPr lang="el-GR" sz="2300" dirty="0" smtClean="0"/>
              <a:t>αταργείται </a:t>
            </a:r>
          </a:p>
          <a:p>
            <a:pPr eaLnBrk="1" hangingPunct="1">
              <a:buFontTx/>
              <a:buNone/>
              <a:defRPr/>
            </a:pPr>
            <a:r>
              <a:rPr lang="el-GR" sz="2300" dirty="0" smtClean="0"/>
              <a:t>    η σιωπηρή  συγκατάθεση για την επεξεργασία δεδομένων και εισάγονται συγκεκριμένες υποχρεώσεις σχετικά με την απόδειξη ύπαρξης συγκατάθεσης</a:t>
            </a:r>
            <a:endParaRPr lang="el-GR" altLang="el-GR" sz="2300" dirty="0" smtClean="0"/>
          </a:p>
          <a:p>
            <a:pPr eaLnBrk="1" hangingPunct="1">
              <a:buFontTx/>
              <a:buNone/>
              <a:defRPr/>
            </a:pPr>
            <a:r>
              <a:rPr lang="el-GR" altLang="el-GR" sz="2300" dirty="0" smtClean="0"/>
              <a:t>(ν) Καθιέρωση του θεσμού του Υπεύθυνου Προστασίας Δεδομένων</a:t>
            </a:r>
          </a:p>
          <a:p>
            <a:pPr eaLnBrk="1" hangingPunct="1">
              <a:buFontTx/>
              <a:buNone/>
              <a:defRPr/>
            </a:pPr>
            <a:endParaRPr lang="el-GR" sz="2400" dirty="0" smtClean="0">
              <a:effectLst>
                <a:outerShdw blurRad="38100" dist="38100" dir="2700000" algn="tl">
                  <a:srgbClr val="000000">
                    <a:alpha val="43137"/>
                  </a:srgbClr>
                </a:outerShdw>
              </a:effectLst>
            </a:endParaRPr>
          </a:p>
          <a:p>
            <a:pPr eaLnBrk="1" hangingPunct="1">
              <a:buFontTx/>
              <a:buNone/>
              <a:defRPr/>
            </a:pPr>
            <a:endParaRPr lang="el-GR" alt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424862" cy="765175"/>
          </a:xfrm>
        </p:spPr>
        <p:txBody>
          <a:bodyPr/>
          <a:lstStyle/>
          <a:p>
            <a:pPr algn="ctr">
              <a:defRPr/>
            </a:pPr>
            <a:r>
              <a:rPr lang="el-GR" sz="2400" b="1" dirty="0" smtClean="0">
                <a:solidFill>
                  <a:srgbClr val="FFC000"/>
                </a:solidFill>
              </a:rPr>
              <a:t>Πεδίο εφαρμογής </a:t>
            </a:r>
            <a:endParaRPr lang="el-GR" sz="2400" b="1" dirty="0">
              <a:solidFill>
                <a:srgbClr val="FFC000"/>
              </a:solidFill>
            </a:endParaRPr>
          </a:p>
        </p:txBody>
      </p:sp>
      <p:sp>
        <p:nvSpPr>
          <p:cNvPr id="3" name="Content Placeholder 2"/>
          <p:cNvSpPr>
            <a:spLocks noGrp="1"/>
          </p:cNvSpPr>
          <p:nvPr>
            <p:ph idx="1"/>
          </p:nvPr>
        </p:nvSpPr>
        <p:spPr>
          <a:xfrm>
            <a:off x="179388" y="692150"/>
            <a:ext cx="8785100" cy="5256213"/>
          </a:xfrm>
        </p:spPr>
        <p:txBody>
          <a:bodyPr/>
          <a:lstStyle/>
          <a:p>
            <a:pPr>
              <a:defRPr/>
            </a:pPr>
            <a:r>
              <a:rPr lang="el-GR" sz="2200" dirty="0" smtClean="0"/>
              <a:t>Στο έδαφος της Κυπριακής Δημοκρατίας</a:t>
            </a:r>
          </a:p>
          <a:p>
            <a:pPr lvl="4">
              <a:defRPr/>
            </a:pPr>
            <a:endParaRPr lang="el-GR" sz="1000" dirty="0" smtClean="0"/>
          </a:p>
          <a:p>
            <a:pPr>
              <a:defRPr/>
            </a:pPr>
            <a:r>
              <a:rPr lang="el-GR" sz="2200" dirty="0" smtClean="0"/>
              <a:t>Όταν εφαρμόζεται το κυπριακό δίκαιο δυνάμει διεθνούς δικαίου</a:t>
            </a:r>
          </a:p>
          <a:p>
            <a:pPr lvl="3">
              <a:defRPr/>
            </a:pPr>
            <a:endParaRPr lang="el-GR" sz="1000" dirty="0" smtClean="0"/>
          </a:p>
          <a:p>
            <a:pPr>
              <a:defRPr/>
            </a:pPr>
            <a:r>
              <a:rPr lang="el-GR" sz="2200" dirty="0" smtClean="0"/>
              <a:t>Διασυνοριακές υποθέσεις που αφορούν πρόσωπα σε περισσότερα κράτη μέλη (συνδεδεμένες εταιρείες)</a:t>
            </a:r>
          </a:p>
          <a:p>
            <a:pPr lvl="4">
              <a:defRPr/>
            </a:pPr>
            <a:endParaRPr lang="el-GR" sz="1000" dirty="0" smtClean="0"/>
          </a:p>
          <a:p>
            <a:pPr>
              <a:defRPr/>
            </a:pPr>
            <a:r>
              <a:rPr lang="el-GR" sz="2200" dirty="0" smtClean="0"/>
              <a:t>Σε επεξεργασία εκτός ΕΕ για υποκείμενα που βρίσκονται εντός ΕΕ</a:t>
            </a:r>
          </a:p>
          <a:p>
            <a:pPr lvl="5">
              <a:defRPr/>
            </a:pPr>
            <a:endParaRPr lang="el-GR" sz="1000" dirty="0" smtClean="0"/>
          </a:p>
          <a:p>
            <a:pPr>
              <a:defRPr/>
            </a:pPr>
            <a:r>
              <a:rPr lang="el-GR" sz="2200" dirty="0" smtClean="0"/>
              <a:t>Σε επεξεργασία που εκτελείται στην ΕΕ για υποκείμενα που βρίσκονται εκτός ΕΕ</a:t>
            </a:r>
          </a:p>
          <a:p>
            <a:pPr lvl="3">
              <a:defRPr/>
            </a:pPr>
            <a:endParaRPr lang="el-GR" sz="1000" dirty="0" smtClean="0"/>
          </a:p>
          <a:p>
            <a:pPr>
              <a:defRPr/>
            </a:pPr>
            <a:r>
              <a:rPr lang="el-GR" sz="2200" b="1" dirty="0" smtClean="0"/>
              <a:t>Κύρια εγκατάσταση: </a:t>
            </a:r>
            <a:r>
              <a:rPr lang="el-GR" sz="2200" dirty="0" smtClean="0"/>
              <a:t>ορίζεται, όταν μια εταιρεία έχει εγκαταστάσεις σε πολλά κράτη μέλη</a:t>
            </a:r>
          </a:p>
          <a:p>
            <a:pPr>
              <a:buFont typeface="Wingdings" pitchFamily="2" charset="2"/>
              <a:buChar char="v"/>
              <a:defRPr/>
            </a:pPr>
            <a:r>
              <a:rPr lang="el-GR" sz="2200" b="1" dirty="0" smtClean="0">
                <a:solidFill>
                  <a:srgbClr val="FFC000"/>
                </a:solidFill>
              </a:rPr>
              <a:t>Για υπεύθυνο επεξεργασίας: </a:t>
            </a:r>
            <a:r>
              <a:rPr lang="el-GR" sz="2200" dirty="0" smtClean="0"/>
              <a:t>κύρια εγκατάσταση = η εγκατάσταση όπου λαμβάνονται οι αποφάσεις</a:t>
            </a:r>
          </a:p>
          <a:p>
            <a:pPr>
              <a:buFont typeface="Wingdings" pitchFamily="2" charset="2"/>
              <a:buChar char="v"/>
              <a:defRPr/>
            </a:pPr>
            <a:r>
              <a:rPr lang="el-GR" sz="2200" b="1" dirty="0" smtClean="0">
                <a:solidFill>
                  <a:srgbClr val="FFC000"/>
                </a:solidFill>
              </a:rPr>
              <a:t>Για εκτελών την επεξεργασία: </a:t>
            </a:r>
            <a:r>
              <a:rPr lang="el-GR" sz="2200" dirty="0" smtClean="0"/>
              <a:t>κύρια εγκατάσταση = η εγκατάσταση όπου εκτελείται η επεξεργασία</a:t>
            </a:r>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6</a:t>
            </a:fld>
            <a:endParaRPr lang="el-GR" altLang="en-US" sz="1400" smtClean="0">
              <a:latin typeface="Arial" charset="0"/>
            </a:endParaRPr>
          </a:p>
        </p:txBody>
      </p:sp>
      <p:sp>
        <p:nvSpPr>
          <p:cNvPr id="6147" name="Rectangle 3"/>
          <p:cNvSpPr>
            <a:spLocks noGrp="1" noChangeArrowheads="1"/>
          </p:cNvSpPr>
          <p:nvPr>
            <p:ph type="body" idx="1"/>
          </p:nvPr>
        </p:nvSpPr>
        <p:spPr>
          <a:xfrm>
            <a:off x="611560" y="188640"/>
            <a:ext cx="8064896" cy="5904185"/>
          </a:xfrm>
          <a:effectLst>
            <a:outerShdw dist="35921" dir="2700000" algn="ctr" rotWithShape="0">
              <a:schemeClr val="bg2"/>
            </a:outerShdw>
          </a:effectLst>
        </p:spPr>
        <p:txBody>
          <a:bodyPr/>
          <a:lstStyle/>
          <a:p>
            <a:pPr eaLnBrk="1" hangingPunct="1">
              <a:buFontTx/>
              <a:buNone/>
              <a:defRPr/>
            </a:pPr>
            <a:r>
              <a:rPr lang="el-GR" sz="2400" b="1" dirty="0" smtClean="0">
                <a:solidFill>
                  <a:srgbClr val="FFC000"/>
                </a:solidFill>
              </a:rPr>
              <a:t>                                Ορισμοί</a:t>
            </a:r>
          </a:p>
          <a:p>
            <a:pPr lvl="7">
              <a:buFontTx/>
              <a:buNone/>
              <a:defRPr/>
            </a:pPr>
            <a:endParaRPr lang="el-GR" sz="1200" b="1" dirty="0" smtClean="0"/>
          </a:p>
          <a:p>
            <a:pPr eaLnBrk="1" hangingPunct="1">
              <a:buFont typeface="Wingdings" pitchFamily="2" charset="2"/>
              <a:buChar char="v"/>
              <a:defRPr/>
            </a:pPr>
            <a:r>
              <a:rPr lang="el-GR" sz="2000" b="1" dirty="0" smtClean="0">
                <a:solidFill>
                  <a:srgbClr val="FFFF00"/>
                </a:solidFill>
                <a:effectLst>
                  <a:outerShdw blurRad="38100" dist="38100" dir="2700000" algn="tl">
                    <a:srgbClr val="000000">
                      <a:alpha val="43137"/>
                    </a:srgbClr>
                  </a:outerShdw>
                </a:effectLst>
              </a:rPr>
              <a:t>Δεδομένα που αφορούν στην υγεία: </a:t>
            </a:r>
            <a:r>
              <a:rPr lang="el-GR" sz="2000" dirty="0" smtClean="0">
                <a:effectLst>
                  <a:outerShdw blurRad="38100" dist="38100" dir="2700000" algn="tl">
                    <a:srgbClr val="000000">
                      <a:alpha val="43137"/>
                    </a:srgbClr>
                  </a:outerShdw>
                </a:effectLst>
              </a:rPr>
              <a:t>προσωπικά δεδομένα που αφορούν στη σωματική ή ψυχική υγεία φυσικού προσώπου, π.χ. παροχή υπηρεσιών υγειονομικής φροντίδας, και τα οποία αποκαλύπτουν πληροφορίες σχετικά με την κατάσταση της υγείας του</a:t>
            </a:r>
          </a:p>
          <a:p>
            <a:pPr lvl="3" eaLnBrk="1" hangingPunct="1">
              <a:buFont typeface="Wingdings" pitchFamily="2" charset="2"/>
              <a:buChar char="v"/>
              <a:defRPr/>
            </a:pPr>
            <a:endParaRPr lang="el-GR" sz="800" dirty="0" smtClean="0">
              <a:effectLst>
                <a:outerShdw blurRad="38100" dist="38100" dir="2700000" algn="tl">
                  <a:srgbClr val="000000">
                    <a:alpha val="43137"/>
                  </a:srgbClr>
                </a:outerShdw>
              </a:effectLst>
            </a:endParaRPr>
          </a:p>
          <a:p>
            <a:pPr>
              <a:buFont typeface="Wingdings" pitchFamily="2" charset="2"/>
              <a:buChar char="Ø"/>
              <a:defRPr/>
            </a:pPr>
            <a:r>
              <a:rPr lang="el-GR" sz="2000" b="1" dirty="0" smtClean="0">
                <a:solidFill>
                  <a:srgbClr val="FFFF00"/>
                </a:solidFill>
              </a:rPr>
              <a:t>γενετικά δεδομένα: </a:t>
            </a:r>
            <a:r>
              <a:rPr lang="el-GR" sz="2000" dirty="0" smtClean="0"/>
              <a:t>δεδομένα που κληρονομήθηκαν ή αποκτήθηκαν από ανάλυση βιολογικού δείγματος και παρέχουν μοναδικές πληροφορίες για την υγεία ή φυσιολογία π.χ. </a:t>
            </a:r>
            <a:r>
              <a:rPr lang="en-US" sz="2000" dirty="0" smtClean="0"/>
              <a:t>DNA</a:t>
            </a:r>
            <a:endParaRPr lang="el-GR" sz="2000" dirty="0" smtClean="0"/>
          </a:p>
          <a:p>
            <a:pPr lvl="2">
              <a:buFont typeface="Wingdings" pitchFamily="2" charset="2"/>
              <a:buChar char="Ø"/>
              <a:defRPr/>
            </a:pPr>
            <a:endParaRPr lang="el-GR" sz="1200" dirty="0" smtClean="0"/>
          </a:p>
          <a:p>
            <a:pPr>
              <a:buFont typeface="Wingdings" pitchFamily="2" charset="2"/>
              <a:buChar char="Ø"/>
              <a:defRPr/>
            </a:pPr>
            <a:r>
              <a:rPr lang="el-GR" sz="2000" b="1" dirty="0" smtClean="0">
                <a:solidFill>
                  <a:srgbClr val="FFFF00"/>
                </a:solidFill>
              </a:rPr>
              <a:t>βιομετρικά δεδομένα: </a:t>
            </a:r>
            <a:r>
              <a:rPr lang="el-GR" sz="2000" dirty="0" smtClean="0"/>
              <a:t>δεδομένα που προκύπτουν από ειδική τεχνική επεξεργασία και επιβεβαιώνουν την αδιαμφισβήτητη ταυτοποίηση φυσικού προσώπου π.χ. εικόνες προσώπου, δακτυλοσκοπικά δεδομένα</a:t>
            </a:r>
          </a:p>
          <a:p>
            <a:pPr lvl="2" eaLnBrk="1" hangingPunct="1">
              <a:buFont typeface="Wingdings" pitchFamily="2" charset="2"/>
              <a:buChar char="v"/>
              <a:defRPr/>
            </a:pPr>
            <a:endParaRPr lang="el-GR" sz="1200" dirty="0" smtClean="0">
              <a:effectLst>
                <a:outerShdw blurRad="38100" dist="38100" dir="2700000" algn="tl">
                  <a:srgbClr val="000000">
                    <a:alpha val="43137"/>
                  </a:srgbClr>
                </a:outerShdw>
              </a:effectLst>
            </a:endParaRPr>
          </a:p>
          <a:p>
            <a:pPr eaLnBrk="1" hangingPunct="1">
              <a:buFont typeface="Wingdings" pitchFamily="2" charset="2"/>
              <a:buChar char="v"/>
              <a:defRPr/>
            </a:pPr>
            <a:r>
              <a:rPr lang="el-GR" sz="2000" dirty="0" smtClean="0">
                <a:effectLst>
                  <a:outerShdw blurRad="38100" dist="38100" dir="2700000" algn="tl">
                    <a:srgbClr val="000000">
                      <a:alpha val="43137"/>
                    </a:srgbClr>
                  </a:outerShdw>
                </a:effectLst>
              </a:rPr>
              <a:t>Εμπίπτουν στις «ειδικές κατηγορίες προσωπικών δεδομένων</a:t>
            </a:r>
            <a:r>
              <a:rPr lang="el-GR" sz="1800" dirty="0" smtClean="0">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7</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r>
              <a:rPr lang="el-GR" sz="2400" b="1" dirty="0" smtClean="0">
                <a:solidFill>
                  <a:srgbClr val="FFC000"/>
                </a:solidFill>
                <a:latin typeface="+mj-lt"/>
              </a:rPr>
              <a:t>Αρχές νόμιμης επεξεργασίας</a:t>
            </a:r>
            <a:endParaRPr lang="en-US" sz="2400" b="1" dirty="0" smtClean="0">
              <a:solidFill>
                <a:srgbClr val="FFC000"/>
              </a:solidFill>
              <a:latin typeface="+mj-lt"/>
            </a:endParaRPr>
          </a:p>
          <a:p>
            <a:pPr lvl="5">
              <a:buFontTx/>
              <a:buNone/>
              <a:defRPr/>
            </a:pPr>
            <a:endParaRPr lang="el-GR" sz="1200" b="1" dirty="0" smtClean="0">
              <a:solidFill>
                <a:srgbClr val="FFC000"/>
              </a:solidFill>
              <a:latin typeface="+mj-lt"/>
            </a:endParaRPr>
          </a:p>
          <a:p>
            <a:pPr eaLnBrk="1" hangingPunct="1">
              <a:defRPr/>
            </a:pPr>
            <a:r>
              <a:rPr lang="el-GR" sz="2000" dirty="0" smtClean="0">
                <a:effectLst>
                  <a:outerShdw blurRad="38100" dist="38100" dir="2700000" algn="tl">
                    <a:srgbClr val="000000">
                      <a:alpha val="43137"/>
                    </a:srgbClr>
                  </a:outerShdw>
                </a:effectLst>
              </a:rPr>
              <a:t>Εισαγωγή της </a:t>
            </a:r>
            <a:r>
              <a:rPr lang="el-GR" sz="2000" b="1" dirty="0" smtClean="0">
                <a:solidFill>
                  <a:srgbClr val="FFFF00"/>
                </a:solidFill>
                <a:effectLst>
                  <a:outerShdw blurRad="38100" dist="38100" dir="2700000" algn="tl">
                    <a:srgbClr val="000000">
                      <a:alpha val="43137"/>
                    </a:srgbClr>
                  </a:outerShdw>
                </a:effectLst>
              </a:rPr>
              <a:t>Αρχής της Λογοδοσίας: </a:t>
            </a:r>
            <a:r>
              <a:rPr lang="en-US" sz="2000" dirty="0" smtClean="0">
                <a:effectLst>
                  <a:outerShdw blurRad="38100" dist="38100" dir="2700000" algn="tl">
                    <a:srgbClr val="000000">
                      <a:alpha val="43137"/>
                    </a:srgbClr>
                  </a:outerShdw>
                </a:effectLst>
              </a:rPr>
              <a:t>o</a:t>
            </a:r>
            <a:r>
              <a:rPr lang="el-GR" sz="2000" dirty="0" smtClean="0">
                <a:effectLst>
                  <a:outerShdw blurRad="38100" dist="38100" dir="2700000" algn="tl">
                    <a:srgbClr val="000000">
                      <a:alpha val="43137"/>
                    </a:srgbClr>
                  </a:outerShdw>
                </a:effectLst>
              </a:rPr>
              <a:t> οργανισμός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θα πρέπει ανά πάσα στιγμή, να καθορίζει και να εφαρμόζει τα κατάλληλα τεχνικά και οργανωτικά μέτρα </a:t>
            </a:r>
            <a:r>
              <a:rPr lang="el-GR" sz="2000" b="1" u="sng" dirty="0" smtClean="0">
                <a:effectLst>
                  <a:outerShdw blurRad="38100" dist="38100" dir="2700000" algn="tl">
                    <a:srgbClr val="000000">
                      <a:alpha val="43137"/>
                    </a:srgbClr>
                  </a:outerShdw>
                </a:effectLst>
              </a:rPr>
              <a:t>για απόδειξη συμμόρφωσης</a:t>
            </a:r>
            <a:endParaRPr lang="el-GR" sz="2000" dirty="0" smtClean="0">
              <a:effectLst>
                <a:outerShdw blurRad="38100" dist="38100" dir="2700000" algn="tl">
                  <a:srgbClr val="000000">
                    <a:alpha val="43137"/>
                  </a:srgbClr>
                </a:outerShdw>
              </a:effectLst>
            </a:endParaRPr>
          </a:p>
          <a:p>
            <a:pPr lvl="4" eaLnBrk="1" hangingPunct="1">
              <a:buFontTx/>
              <a:buNone/>
              <a:defRPr/>
            </a:pPr>
            <a:endParaRPr lang="el-GR" sz="1000"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Αρχή της νομιμότητας: </a:t>
            </a:r>
            <a:r>
              <a:rPr lang="el-GR" sz="2000" dirty="0" smtClean="0">
                <a:effectLst>
                  <a:outerShdw blurRad="38100" dist="38100" dir="2700000" algn="tl">
                    <a:srgbClr val="000000">
                      <a:alpha val="43137"/>
                    </a:srgbClr>
                  </a:outerShdw>
                </a:effectLst>
              </a:rPr>
              <a:t>νόμιμη, θεμιτή και διαφανής επεξεργασία</a:t>
            </a:r>
          </a:p>
          <a:p>
            <a:pPr lvl="3" eaLnBrk="1" hangingPunct="1">
              <a:defRPr/>
            </a:pPr>
            <a:endParaRPr lang="el-GR" sz="800"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Αρχή του περιορισμού του σκοπού</a:t>
            </a:r>
            <a:endParaRPr lang="en-US" sz="2000" dirty="0" smtClean="0">
              <a:effectLst>
                <a:outerShdw blurRad="38100" dist="38100" dir="2700000" algn="tl">
                  <a:srgbClr val="000000">
                    <a:alpha val="43137"/>
                  </a:srgbClr>
                </a:outerShdw>
              </a:effectLst>
            </a:endParaRPr>
          </a:p>
          <a:p>
            <a:pPr eaLnBrk="1" hangingPunct="1">
              <a:buFont typeface="Wingdings" pitchFamily="2" charset="2"/>
              <a:buChar char="v"/>
              <a:defRPr/>
            </a:pPr>
            <a:r>
              <a:rPr lang="en-US" sz="2000" dirty="0" smtClean="0">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Περαιτέρω επεξεργασία </a:t>
            </a:r>
            <a:r>
              <a:rPr lang="el-GR" sz="2000" dirty="0" smtClean="0">
                <a:effectLst>
                  <a:outerShdw blurRad="38100" dist="38100" dir="2700000" algn="tl">
                    <a:srgbClr val="000000">
                      <a:alpha val="43137"/>
                    </a:srgbClr>
                  </a:outerShdw>
                </a:effectLst>
              </a:rPr>
              <a:t>για σκοπούς αρχειοθέτησης προς το δημόσιο συμφέρον </a:t>
            </a:r>
            <a:r>
              <a:rPr lang="el-GR" sz="2000" dirty="0" smtClean="0">
                <a:solidFill>
                  <a:srgbClr val="FFC000"/>
                </a:solidFill>
                <a:effectLst>
                  <a:outerShdw blurRad="38100" dist="38100" dir="2700000" algn="tl">
                    <a:srgbClr val="000000">
                      <a:alpha val="43137"/>
                    </a:srgbClr>
                  </a:outerShdw>
                </a:effectLst>
              </a:rPr>
              <a:t>ή σκοπούς επιστημονικής </a:t>
            </a:r>
            <a:r>
              <a:rPr lang="el-GR" sz="2000" dirty="0" smtClean="0">
                <a:effectLst>
                  <a:outerShdw blurRad="38100" dist="38100" dir="2700000" algn="tl">
                    <a:srgbClr val="000000">
                      <a:alpha val="43137"/>
                    </a:srgbClr>
                  </a:outerShdw>
                </a:effectLst>
              </a:rPr>
              <a:t>ή ιστορικής </a:t>
            </a:r>
            <a:r>
              <a:rPr lang="el-GR" sz="2000" dirty="0" smtClean="0">
                <a:solidFill>
                  <a:srgbClr val="FFC000"/>
                </a:solidFill>
                <a:effectLst>
                  <a:outerShdw blurRad="38100" dist="38100" dir="2700000" algn="tl">
                    <a:srgbClr val="000000">
                      <a:alpha val="43137"/>
                    </a:srgbClr>
                  </a:outerShdw>
                </a:effectLst>
              </a:rPr>
              <a:t>έρευνας</a:t>
            </a:r>
            <a:r>
              <a:rPr lang="el-GR" sz="2000" dirty="0" smtClean="0">
                <a:effectLst>
                  <a:outerShdw blurRad="38100" dist="38100" dir="2700000" algn="tl">
                    <a:srgbClr val="000000">
                      <a:alpha val="43137"/>
                    </a:srgbClr>
                  </a:outerShdw>
                </a:effectLst>
              </a:rPr>
              <a:t> ή στατιστικούς σκοπούς δεν θεωρείται ασύμβατη με τους αρχικούς σκοπούς, εφόσον πληρούνται οι προϋποθέσεις του άρθρου 89</a:t>
            </a:r>
          </a:p>
          <a:p>
            <a:pPr eaLnBrk="1" hangingPunct="1">
              <a:buFont typeface="Wingdings" pitchFamily="2" charset="2"/>
              <a:buChar char="v"/>
              <a:defRPr/>
            </a:pPr>
            <a:r>
              <a:rPr lang="el-GR" sz="2000" dirty="0" smtClean="0">
                <a:effectLst>
                  <a:outerShdw blurRad="38100" dist="38100" dir="2700000" algn="tl">
                    <a:srgbClr val="000000">
                      <a:alpha val="43137"/>
                    </a:srgbClr>
                  </a:outerShdw>
                </a:effectLst>
              </a:rPr>
              <a:t>Άρθρο 89: υιοθέτηση τεχνικών και οργανωτικών μέτρων, π.χ. </a:t>
            </a:r>
            <a:r>
              <a:rPr lang="el-GR" sz="2000" dirty="0" err="1" smtClean="0">
                <a:effectLst>
                  <a:outerShdw blurRad="38100" dist="38100" dir="2700000" algn="tl">
                    <a:srgbClr val="000000">
                      <a:alpha val="43137"/>
                    </a:srgbClr>
                  </a:outerShdw>
                </a:effectLst>
              </a:rPr>
              <a:t>ψευδωνυμοποίηση</a:t>
            </a:r>
            <a:r>
              <a:rPr lang="el-GR" sz="2000" dirty="0" smtClean="0">
                <a:effectLst>
                  <a:outerShdw blurRad="38100" dist="38100" dir="2700000" algn="tl">
                    <a:srgbClr val="000000">
                      <a:alpha val="43137"/>
                    </a:srgbClr>
                  </a:outerShdw>
                </a:effectLst>
              </a:rPr>
              <a:t> ούτως ώστε να μην ταυτοποιούνται τα υποκείμενα, δεδομένου ότι, οι εν λόγω σκοποί μπορούν να εκπληρωθούν με τον τρόπο αυτό </a:t>
            </a:r>
          </a:p>
          <a:p>
            <a:pPr eaLnBrk="1" hangingPunct="1">
              <a:buFont typeface="Wingdings" pitchFamily="2" charset="2"/>
              <a:buChar char="v"/>
              <a:defRPr/>
            </a:pPr>
            <a:r>
              <a:rPr lang="el-GR" sz="2000" dirty="0" smtClean="0">
                <a:effectLst>
                  <a:outerShdw blurRad="38100" dist="38100" dir="2700000" algn="tl">
                    <a:srgbClr val="000000">
                      <a:alpha val="43137"/>
                    </a:srgbClr>
                  </a:outerShdw>
                </a:effectLst>
              </a:rPr>
              <a:t>Σε περίπτωση μη ταυτοποίησης των υποκειμένων, οι ερευνητές δεν έχουν υποχρέωση λήψης συγκατάθεσης για κάθε νέα χρήση των δεδομένων στην έρευνα</a:t>
            </a: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8</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endParaRPr lang="el-GR" sz="1200" b="1" dirty="0" smtClean="0">
              <a:solidFill>
                <a:srgbClr val="FFC000"/>
              </a:solidFill>
              <a:latin typeface="+mj-lt"/>
            </a:endParaRPr>
          </a:p>
          <a:p>
            <a:pPr eaLnBrk="1" hangingPunct="1">
              <a:defRPr/>
            </a:pPr>
            <a:r>
              <a:rPr lang="el-GR" sz="2800" dirty="0" smtClean="0">
                <a:effectLst>
                  <a:outerShdw blurRad="38100" dist="38100" dir="2700000" algn="tl">
                    <a:srgbClr val="000000">
                      <a:alpha val="43137"/>
                    </a:srgbClr>
                  </a:outerShdw>
                </a:effectLst>
              </a:rPr>
              <a:t>Αρχή της ελαχιστοποίησης των δεδομένων</a:t>
            </a:r>
          </a:p>
          <a:p>
            <a:pPr eaLnBrk="1" hangingPunct="1">
              <a:defRPr/>
            </a:pPr>
            <a:r>
              <a:rPr lang="el-GR" sz="2800" dirty="0" smtClean="0">
                <a:effectLst>
                  <a:outerShdw blurRad="38100" dist="38100" dir="2700000" algn="tl">
                    <a:srgbClr val="000000">
                      <a:alpha val="43137"/>
                    </a:srgbClr>
                  </a:outerShdw>
                </a:effectLst>
              </a:rPr>
              <a:t>Αρχή του περιορισμού της περιόδου αποθήκευσης</a:t>
            </a:r>
          </a:p>
          <a:p>
            <a:pPr>
              <a:defRPr/>
            </a:pPr>
            <a:r>
              <a:rPr lang="el-GR" sz="2800" dirty="0" smtClean="0">
                <a:effectLst>
                  <a:outerShdw blurRad="38100" dist="38100" dir="2700000" algn="tl">
                    <a:srgbClr val="000000">
                      <a:alpha val="43137"/>
                    </a:srgbClr>
                  </a:outerShdw>
                </a:effectLst>
              </a:rPr>
              <a:t>Αρχή της ακεραιότητας και εμπιστευτικότητας</a:t>
            </a:r>
          </a:p>
          <a:p>
            <a:pPr eaLnBrk="1" hangingPunct="1">
              <a:defRPr/>
            </a:pPr>
            <a:endParaRPr lang="el-GR" sz="2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9</a:t>
            </a:fld>
            <a:endParaRPr lang="el-GR" altLang="en-US" sz="1400" smtClean="0">
              <a:latin typeface="Arial" charset="0"/>
            </a:endParaRPr>
          </a:p>
        </p:txBody>
      </p:sp>
      <p:sp>
        <p:nvSpPr>
          <p:cNvPr id="6147" name="Rectangle 3"/>
          <p:cNvSpPr>
            <a:spLocks noGrp="1" noChangeArrowheads="1"/>
          </p:cNvSpPr>
          <p:nvPr>
            <p:ph type="body" idx="1"/>
          </p:nvPr>
        </p:nvSpPr>
        <p:spPr>
          <a:xfrm>
            <a:off x="395536" y="188640"/>
            <a:ext cx="8748464" cy="5904185"/>
          </a:xfrm>
          <a:effectLst>
            <a:outerShdw dist="35921" dir="2700000" algn="ctr" rotWithShape="0">
              <a:schemeClr val="bg2"/>
            </a:outerShdw>
          </a:effectLst>
        </p:spPr>
        <p:txBody>
          <a:bodyPr/>
          <a:lstStyle/>
          <a:p>
            <a:pPr algn="ctr" eaLnBrk="1" hangingPunct="1">
              <a:buFontTx/>
              <a:buNone/>
              <a:defRPr/>
            </a:pPr>
            <a:r>
              <a:rPr lang="el-GR" sz="2400" b="1" dirty="0" smtClean="0">
                <a:solidFill>
                  <a:srgbClr val="FFC000"/>
                </a:solidFill>
              </a:rPr>
              <a:t>  </a:t>
            </a:r>
            <a:r>
              <a:rPr lang="el-GR" sz="2200" b="1" dirty="0" smtClean="0">
                <a:solidFill>
                  <a:srgbClr val="FFC000"/>
                </a:solidFill>
              </a:rPr>
              <a:t>Πότε είναι νόμιμη η επεξεργασία ειδικών</a:t>
            </a:r>
          </a:p>
          <a:p>
            <a:pPr algn="ctr" eaLnBrk="1" hangingPunct="1">
              <a:buFontTx/>
              <a:buNone/>
              <a:defRPr/>
            </a:pPr>
            <a:r>
              <a:rPr lang="el-GR" sz="2200" b="1" dirty="0" smtClean="0">
                <a:solidFill>
                  <a:srgbClr val="FFC000"/>
                </a:solidFill>
              </a:rPr>
              <a:t>κατηγοριών προσωπικών δεδομένων</a:t>
            </a:r>
          </a:p>
          <a:p>
            <a:pPr lvl="2" algn="ctr" eaLnBrk="1" hangingPunct="1">
              <a:buFontTx/>
              <a:buNone/>
              <a:defRPr/>
            </a:pPr>
            <a:endParaRPr lang="el-GR" sz="1300" b="1" dirty="0" smtClean="0">
              <a:solidFill>
                <a:srgbClr val="FFC000"/>
              </a:solidFill>
            </a:endParaRPr>
          </a:p>
          <a:p>
            <a:pPr>
              <a:buFont typeface="Wingdings" pitchFamily="2" charset="2"/>
              <a:buChar char="v"/>
              <a:defRPr/>
            </a:pPr>
            <a:r>
              <a:rPr lang="el-GR" sz="2100" u="sng" dirty="0" smtClean="0">
                <a:effectLst>
                  <a:outerShdw blurRad="38100" dist="38100" dir="2700000" algn="tl">
                    <a:srgbClr val="000000">
                      <a:alpha val="43137"/>
                    </a:srgbClr>
                  </a:outerShdw>
                </a:effectLst>
              </a:rPr>
              <a:t>Κατά κανόνα απαγορεύεται </a:t>
            </a:r>
            <a:r>
              <a:rPr lang="el-GR" sz="2100" dirty="0" smtClean="0">
                <a:effectLst>
                  <a:outerShdw blurRad="38100" dist="38100" dir="2700000" algn="tl">
                    <a:srgbClr val="000000">
                      <a:alpha val="43137"/>
                    </a:srgbClr>
                  </a:outerShdw>
                </a:effectLst>
              </a:rPr>
              <a:t>η επεξεργασία τους </a:t>
            </a:r>
          </a:p>
          <a:p>
            <a:pPr lvl="2">
              <a:buFont typeface="Wingdings" pitchFamily="2" charset="2"/>
              <a:buChar char="v"/>
              <a:defRPr/>
            </a:pPr>
            <a:endParaRPr lang="en-US" sz="900" dirty="0" smtClean="0">
              <a:effectLst>
                <a:outerShdw blurRad="38100" dist="38100" dir="2700000" algn="tl">
                  <a:srgbClr val="000000">
                    <a:alpha val="43137"/>
                  </a:srgbClr>
                </a:outerShdw>
              </a:effectLst>
            </a:endParaRPr>
          </a:p>
          <a:p>
            <a:pPr>
              <a:buFont typeface="Wingdings" pitchFamily="2" charset="2"/>
              <a:buChar char="v"/>
              <a:defRPr/>
            </a:pPr>
            <a:r>
              <a:rPr lang="el-GR" sz="2100" b="1" dirty="0" smtClean="0">
                <a:solidFill>
                  <a:srgbClr val="FFFF00"/>
                </a:solidFill>
                <a:effectLst>
                  <a:outerShdw blurRad="38100" dist="38100" dir="2700000" algn="tl">
                    <a:srgbClr val="000000">
                      <a:alpha val="43137"/>
                    </a:srgbClr>
                  </a:outerShdw>
                </a:effectLst>
              </a:rPr>
              <a:t>Επιτρέπεται όταν:</a:t>
            </a:r>
          </a:p>
          <a:p>
            <a:pPr>
              <a:buFontTx/>
              <a:buNone/>
              <a:defRPr/>
            </a:pPr>
            <a:r>
              <a:rPr lang="el-GR" sz="2100" dirty="0" smtClean="0">
                <a:effectLst>
                  <a:outerShdw blurRad="38100" dist="38100" dir="2700000" algn="tl">
                    <a:srgbClr val="000000">
                      <a:alpha val="43137"/>
                    </a:srgbClr>
                  </a:outerShdw>
                </a:effectLst>
              </a:rPr>
              <a:t>(α) </a:t>
            </a:r>
            <a:r>
              <a:rPr lang="el-GR" sz="2100" b="1" dirty="0" smtClean="0">
                <a:effectLst>
                  <a:outerShdw blurRad="38100" dist="38100" dir="2700000" algn="tl">
                    <a:srgbClr val="000000">
                      <a:alpha val="43137"/>
                    </a:srgbClr>
                  </a:outerShdw>
                </a:effectLst>
              </a:rPr>
              <a:t>υπάρχει </a:t>
            </a:r>
            <a:r>
              <a:rPr lang="el-GR" sz="2100" b="1" dirty="0" smtClean="0">
                <a:effectLst>
                  <a:outerShdw blurRad="38100" dist="38100" dir="2700000" algn="tl">
                    <a:srgbClr val="000000">
                      <a:alpha val="43137"/>
                    </a:srgbClr>
                  </a:outerShdw>
                </a:effectLst>
              </a:rPr>
              <a:t>συγκατάθεση</a:t>
            </a:r>
            <a:r>
              <a:rPr lang="en-US" sz="2100" b="1" dirty="0" smtClean="0">
                <a:effectLst>
                  <a:outerShdw blurRad="38100" dist="38100" dir="2700000" algn="tl">
                    <a:srgbClr val="000000">
                      <a:alpha val="43137"/>
                    </a:srgbClr>
                  </a:outerShdw>
                </a:effectLst>
              </a:rPr>
              <a:t> </a:t>
            </a:r>
            <a:endParaRPr lang="el-GR" sz="2100" b="1" dirty="0" smtClean="0">
              <a:effectLst>
                <a:outerShdw blurRad="38100" dist="38100" dir="2700000" algn="tl">
                  <a:srgbClr val="000000">
                    <a:alpha val="43137"/>
                  </a:srgbClr>
                </a:outerShdw>
              </a:effectLst>
            </a:endParaRPr>
          </a:p>
          <a:p>
            <a:pPr>
              <a:defRPr/>
            </a:pPr>
            <a:r>
              <a:rPr lang="el-GR" sz="2100" dirty="0" smtClean="0">
                <a:effectLst>
                  <a:outerShdw blurRad="38100" dist="38100" dir="2700000" algn="tl">
                    <a:srgbClr val="000000">
                      <a:alpha val="43137"/>
                    </a:srgbClr>
                  </a:outerShdw>
                </a:effectLst>
              </a:rPr>
              <a:t>το άτομο την δίνει ελεύθερα </a:t>
            </a:r>
          </a:p>
          <a:p>
            <a:pPr>
              <a:defRPr/>
            </a:pPr>
            <a:r>
              <a:rPr lang="el-GR" sz="2100" dirty="0" smtClean="0">
                <a:effectLst>
                  <a:outerShdw blurRad="38100" dist="38100" dir="2700000" algn="tl">
                    <a:srgbClr val="000000">
                      <a:alpha val="43137"/>
                    </a:srgbClr>
                  </a:outerShdw>
                </a:effectLst>
              </a:rPr>
              <a:t>είναι σε θέση να επιλέξει </a:t>
            </a:r>
          </a:p>
          <a:p>
            <a:pPr>
              <a:defRPr/>
            </a:pPr>
            <a:r>
              <a:rPr lang="el-GR" sz="2100" dirty="0" smtClean="0">
                <a:effectLst>
                  <a:outerShdw blurRad="38100" dist="38100" dir="2700000" algn="tl">
                    <a:srgbClr val="000000">
                      <a:alpha val="43137"/>
                    </a:srgbClr>
                  </a:outerShdw>
                </a:effectLst>
              </a:rPr>
              <a:t>δεν διατρέχει τον κίνδυνο εξαπάτησης, εκφοβισμού, εξαναγκασμού </a:t>
            </a:r>
          </a:p>
          <a:p>
            <a:pPr>
              <a:buNone/>
              <a:defRPr/>
            </a:pPr>
            <a:r>
              <a:rPr lang="el-GR" sz="2100" dirty="0" smtClean="0">
                <a:effectLst>
                  <a:outerShdw blurRad="38100" dist="38100" dir="2700000" algn="tl">
                    <a:srgbClr val="000000">
                      <a:alpha val="43137"/>
                    </a:srgbClr>
                  </a:outerShdw>
                </a:effectLst>
              </a:rPr>
              <a:t>    ή σημαντικών αρνητικών επιπτώσεων εάν δεν συγκατατεθεί</a:t>
            </a:r>
          </a:p>
          <a:p>
            <a:pPr>
              <a:defRPr/>
            </a:pPr>
            <a:r>
              <a:rPr lang="el-GR" sz="2100" dirty="0" smtClean="0">
                <a:effectLst>
                  <a:outerShdw blurRad="38100" dist="38100" dir="2700000" algn="tl">
                    <a:srgbClr val="000000">
                      <a:alpha val="43137"/>
                    </a:srgbClr>
                  </a:outerShdw>
                </a:effectLst>
              </a:rPr>
              <a:t>Ο υπεύθυνος επεξεργασίας </a:t>
            </a:r>
            <a:r>
              <a:rPr lang="el-GR" sz="2100" b="1" dirty="0" smtClean="0">
                <a:effectLst>
                  <a:outerShdw blurRad="38100" dist="38100" dir="2700000" algn="tl">
                    <a:srgbClr val="000000">
                      <a:alpha val="43137"/>
                    </a:srgbClr>
                  </a:outerShdw>
                </a:effectLst>
              </a:rPr>
              <a:t>πρέπει να αποδείξει </a:t>
            </a:r>
            <a:r>
              <a:rPr lang="el-GR" sz="2100" dirty="0" smtClean="0">
                <a:effectLst>
                  <a:outerShdw blurRad="38100" dist="38100" dir="2700000" algn="tl">
                    <a:srgbClr val="000000">
                      <a:alpha val="43137"/>
                    </a:srgbClr>
                  </a:outerShdw>
                </a:effectLst>
              </a:rPr>
              <a:t>ότι το άτομο </a:t>
            </a:r>
          </a:p>
          <a:p>
            <a:pPr>
              <a:buNone/>
              <a:defRPr/>
            </a:pPr>
            <a:r>
              <a:rPr lang="el-GR" sz="2100" dirty="0" smtClean="0">
                <a:effectLst>
                  <a:outerShdw blurRad="38100" dist="38100" dir="2700000" algn="tl">
                    <a:srgbClr val="000000">
                      <a:alpha val="43137"/>
                    </a:srgbClr>
                  </a:outerShdw>
                </a:effectLst>
              </a:rPr>
              <a:t>    έδωσε τη συγκατάθεσή του</a:t>
            </a:r>
          </a:p>
          <a:p>
            <a:pPr>
              <a:defRPr/>
            </a:pPr>
            <a:r>
              <a:rPr lang="el-GR" sz="2100" dirty="0" smtClean="0">
                <a:effectLst>
                  <a:outerShdw blurRad="38100" dist="38100" dir="2700000" algn="tl">
                    <a:srgbClr val="000000">
                      <a:alpha val="43137"/>
                    </a:srgbClr>
                  </a:outerShdw>
                </a:effectLst>
              </a:rPr>
              <a:t>Μπορεί να ανακληθεί ανά πάσα </a:t>
            </a:r>
            <a:r>
              <a:rPr lang="el-GR" sz="2100" dirty="0" smtClean="0">
                <a:effectLst>
                  <a:outerShdw blurRad="38100" dist="38100" dir="2700000" algn="tl">
                    <a:srgbClr val="000000">
                      <a:alpha val="43137"/>
                    </a:srgbClr>
                  </a:outerShdw>
                </a:effectLst>
              </a:rPr>
              <a:t>στιγμή</a:t>
            </a:r>
            <a:endParaRPr lang="el-GR" sz="2100" dirty="0" smtClean="0">
              <a:effectLst>
                <a:outerShdw blurRad="38100" dist="38100" dir="2700000" algn="tl">
                  <a:srgbClr val="000000">
                    <a:alpha val="43137"/>
                  </a:srgbClr>
                </a:outerShdw>
              </a:effectLst>
            </a:endParaRPr>
          </a:p>
          <a:p>
            <a:pPr>
              <a:buFontTx/>
              <a:buNone/>
              <a:defRPr/>
            </a:pPr>
            <a:r>
              <a:rPr lang="el-GR" sz="2100" dirty="0" smtClean="0">
                <a:effectLst>
                  <a:outerShdw blurRad="38100" dist="38100" dir="2700000" algn="tl">
                    <a:srgbClr val="000000">
                      <a:alpha val="43137"/>
                    </a:srgbClr>
                  </a:outerShdw>
                </a:effectLst>
              </a:rPr>
              <a:t>(β) αφορά στον τομέα του εργατικού δικαίου, δικαίου κοινωνικής  ασφάλισης και κοινωνικής προστασίας</a:t>
            </a:r>
          </a:p>
          <a:p>
            <a:pPr>
              <a:buFontTx/>
              <a:buNone/>
              <a:defRPr/>
            </a:pPr>
            <a:r>
              <a:rPr lang="el-GR" sz="2100" dirty="0" smtClean="0">
                <a:effectLst>
                  <a:outerShdw blurRad="38100" dist="38100" dir="2700000" algn="tl">
                    <a:srgbClr val="000000">
                      <a:alpha val="43137"/>
                    </a:srgbClr>
                  </a:outerShdw>
                </a:effectLst>
              </a:rPr>
              <a:t>(γ) αφορά σε ζωτικό συμφέρον</a:t>
            </a:r>
            <a:endParaRPr lang="el-GR" sz="2000" dirty="0" smtClean="0">
              <a:effectLst>
                <a:outerShdw blurRad="38100" dist="38100" dir="2700000" algn="tl">
                  <a:srgbClr val="000000">
                    <a:alpha val="43137"/>
                  </a:srgbClr>
                </a:outerShdw>
              </a:effectLst>
            </a:endParaRPr>
          </a:p>
          <a:p>
            <a:pPr eaLnBrk="1" hangingPunct="1">
              <a:buFont typeface="Wingdings" pitchFamily="2" charset="2"/>
              <a:buChar char="v"/>
              <a:defRPr/>
            </a:pPr>
            <a:endParaRPr lang="el-GR" sz="20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12610</TotalTime>
  <Words>3107</Words>
  <Application>Microsoft Office PowerPoint</Application>
  <PresentationFormat>On-screen Show (4:3)</PresentationFormat>
  <Paragraphs>564</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Ocean</vt:lpstr>
      <vt:lpstr>                                     Κανονισμός (ΕΕ) 2016/679 και επεξεργασία ιατρικών, γενετικών και βιομετρικών δεδομένων    </vt:lpstr>
      <vt:lpstr>Slide 2</vt:lpstr>
      <vt:lpstr>Slide 3</vt:lpstr>
      <vt:lpstr>Slide 4</vt:lpstr>
      <vt:lpstr>Πεδίο εφαρμογής </vt:lpstr>
      <vt:lpstr>Slide 6</vt:lpstr>
      <vt:lpstr>Slide 7</vt:lpstr>
      <vt:lpstr>Slide 8</vt:lpstr>
      <vt:lpstr>Slide 9</vt:lpstr>
      <vt:lpstr>Slide 10</vt:lpstr>
      <vt:lpstr>Slide 11</vt:lpstr>
      <vt:lpstr>Slide 12</vt:lpstr>
      <vt:lpstr>Slide 13</vt:lpstr>
      <vt:lpstr>Slide 14</vt:lpstr>
      <vt:lpstr>Slide 15</vt:lpstr>
      <vt:lpstr>Slide 16</vt:lpstr>
      <vt:lpstr>Αυστηρότητες Υποχρεώσεις Υπεύθυνων Επεξεργασίας</vt:lpstr>
      <vt:lpstr>3. Υποχρέωση κατασκευαστών στο στάδιο του σχεδιασμού και εξ΄ορισμού          </vt:lpstr>
      <vt:lpstr>Slide 19</vt:lpstr>
      <vt:lpstr>6. Υποχρέωση δέσμευσης του εκτελούντα την επεξεργασία με σύμβαση ή άλλη δεσμευτική πράξη          </vt:lpstr>
      <vt:lpstr> 7. Τήρηση αρχείων των δραστηριοτήτων επεξεργασίας           </vt:lpstr>
      <vt:lpstr>Slide 22</vt:lpstr>
      <vt:lpstr>Slide 23</vt:lpstr>
      <vt:lpstr>Slide 24</vt:lpstr>
      <vt:lpstr>Slide 25</vt:lpstr>
      <vt:lpstr>Slide 26</vt:lpstr>
      <vt:lpstr>Slide 27</vt:lpstr>
      <vt:lpstr>Slide 28</vt:lpstr>
      <vt:lpstr>          13. Διαβιβάσεις σε τρίτες χώρες – διεθνείς οργανισμούς                     </vt:lpstr>
      <vt:lpstr>Slide 30</vt:lpstr>
      <vt:lpstr>                             Τι καταργείται!         </vt:lpstr>
      <vt:lpstr>                             Τι αλλάζει!        </vt:lpstr>
      <vt:lpstr>                             Ανησυχίες        </vt:lpstr>
      <vt:lpstr>       </vt:lpstr>
      <vt:lpstr>                      Διοικητικά πρόστιμα        </vt:lpstr>
      <vt:lpstr>                                           Εποπτική αρχή                 </vt:lpstr>
      <vt:lpstr>                     Εξουσίες Επιτρόπου (Άρθρο 58)                </vt:lpstr>
      <vt:lpstr>Γραφείο Επιτρόπου Προστασίας Δεδομένων Προσωπικού Χαρακτήρα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1473</cp:revision>
  <cp:lastPrinted>2017-06-16T09:01:08Z</cp:lastPrinted>
  <dcterms:created xsi:type="dcterms:W3CDTF">2011-01-22T11:49:00Z</dcterms:created>
  <dcterms:modified xsi:type="dcterms:W3CDTF">2017-11-07T20:38:34Z</dcterms:modified>
</cp:coreProperties>
</file>